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7.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8.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9.xml" ContentType="application/vnd.openxmlformats-officedocument.theme+xml"/>
  <Override PartName="/ppt/slideLayouts/slideLayout22.xml" ContentType="application/vnd.openxmlformats-officedocument.presentationml.slideLayout+xml"/>
  <Override PartName="/ppt/theme/theme10.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11.xml" ContentType="application/vnd.openxmlformats-officedocument.theme+xml"/>
  <Override PartName="/ppt/slideLayouts/slideLayout26.xml" ContentType="application/vnd.openxmlformats-officedocument.presentationml.slideLayout+xml"/>
  <Override PartName="/ppt/theme/theme1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1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8" r:id="rId7"/>
    <p:sldMasterId id="2147483691" r:id="rId8"/>
    <p:sldMasterId id="2147483694" r:id="rId9"/>
    <p:sldMasterId id="2147483699" r:id="rId10"/>
    <p:sldMasterId id="2147483701" r:id="rId11"/>
    <p:sldMasterId id="2147483705" r:id="rId12"/>
    <p:sldMasterId id="2147483707" r:id="rId13"/>
    <p:sldMasterId id="2147483712" r:id="rId14"/>
  </p:sldMasterIdLst>
  <p:notesMasterIdLst>
    <p:notesMasterId r:id="rId74"/>
  </p:notesMasterIdLst>
  <p:sldIdLst>
    <p:sldId id="257" r:id="rId15"/>
    <p:sldId id="346" r:id="rId16"/>
    <p:sldId id="305" r:id="rId17"/>
    <p:sldId id="351" r:id="rId18"/>
    <p:sldId id="833" r:id="rId19"/>
    <p:sldId id="306" r:id="rId20"/>
    <p:sldId id="307" r:id="rId21"/>
    <p:sldId id="308" r:id="rId22"/>
    <p:sldId id="310" r:id="rId23"/>
    <p:sldId id="835" r:id="rId24"/>
    <p:sldId id="836" r:id="rId25"/>
    <p:sldId id="309" r:id="rId26"/>
    <p:sldId id="347" r:id="rId27"/>
    <p:sldId id="348" r:id="rId28"/>
    <p:sldId id="352" r:id="rId29"/>
    <p:sldId id="311" r:id="rId30"/>
    <p:sldId id="312" r:id="rId31"/>
    <p:sldId id="349" r:id="rId32"/>
    <p:sldId id="350" r:id="rId33"/>
    <p:sldId id="313" r:id="rId34"/>
    <p:sldId id="314" r:id="rId35"/>
    <p:sldId id="316" r:id="rId36"/>
    <p:sldId id="317" r:id="rId37"/>
    <p:sldId id="315" r:id="rId38"/>
    <p:sldId id="319" r:id="rId39"/>
    <p:sldId id="320" r:id="rId40"/>
    <p:sldId id="321" r:id="rId41"/>
    <p:sldId id="318" r:id="rId42"/>
    <p:sldId id="323" r:id="rId43"/>
    <p:sldId id="851" r:id="rId44"/>
    <p:sldId id="853" r:id="rId45"/>
    <p:sldId id="854" r:id="rId46"/>
    <p:sldId id="353" r:id="rId47"/>
    <p:sldId id="354" r:id="rId48"/>
    <p:sldId id="355" r:id="rId49"/>
    <p:sldId id="356" r:id="rId50"/>
    <p:sldId id="357" r:id="rId51"/>
    <p:sldId id="324" r:id="rId52"/>
    <p:sldId id="325" r:id="rId53"/>
    <p:sldId id="326" r:id="rId54"/>
    <p:sldId id="327" r:id="rId55"/>
    <p:sldId id="328" r:id="rId56"/>
    <p:sldId id="329" r:id="rId57"/>
    <p:sldId id="330" r:id="rId58"/>
    <p:sldId id="331" r:id="rId59"/>
    <p:sldId id="332" r:id="rId60"/>
    <p:sldId id="333" r:id="rId61"/>
    <p:sldId id="334" r:id="rId62"/>
    <p:sldId id="335" r:id="rId63"/>
    <p:sldId id="336" r:id="rId64"/>
    <p:sldId id="337" r:id="rId65"/>
    <p:sldId id="338" r:id="rId66"/>
    <p:sldId id="339" r:id="rId67"/>
    <p:sldId id="340" r:id="rId68"/>
    <p:sldId id="341" r:id="rId69"/>
    <p:sldId id="342" r:id="rId70"/>
    <p:sldId id="343" r:id="rId71"/>
    <p:sldId id="344" r:id="rId72"/>
    <p:sldId id="855" r:id="rId7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342" autoAdjust="0"/>
    <p:restoredTop sz="92011" autoAdjust="0"/>
  </p:normalViewPr>
  <p:slideViewPr>
    <p:cSldViewPr snapToGrid="0">
      <p:cViewPr varScale="1">
        <p:scale>
          <a:sx n="133" d="100"/>
          <a:sy n="133" d="100"/>
        </p:scale>
        <p:origin x="1040" y="2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2.xml"/><Relationship Id="rId21" Type="http://schemas.openxmlformats.org/officeDocument/2006/relationships/slide" Target="slides/slide7.xml"/><Relationship Id="rId42" Type="http://schemas.openxmlformats.org/officeDocument/2006/relationships/slide" Target="slides/slide28.xml"/><Relationship Id="rId47" Type="http://schemas.openxmlformats.org/officeDocument/2006/relationships/slide" Target="slides/slide33.xml"/><Relationship Id="rId63" Type="http://schemas.openxmlformats.org/officeDocument/2006/relationships/slide" Target="slides/slide49.xml"/><Relationship Id="rId68" Type="http://schemas.openxmlformats.org/officeDocument/2006/relationships/slide" Target="slides/slide54.xml"/><Relationship Id="rId16" Type="http://schemas.openxmlformats.org/officeDocument/2006/relationships/slide" Target="slides/slide2.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slide" Target="slides/slide31.xml"/><Relationship Id="rId53" Type="http://schemas.openxmlformats.org/officeDocument/2006/relationships/slide" Target="slides/slide39.xml"/><Relationship Id="rId58" Type="http://schemas.openxmlformats.org/officeDocument/2006/relationships/slide" Target="slides/slide44.xml"/><Relationship Id="rId66" Type="http://schemas.openxmlformats.org/officeDocument/2006/relationships/slide" Target="slides/slide52.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47.xml"/><Relationship Id="rId19" Type="http://schemas.openxmlformats.org/officeDocument/2006/relationships/slide" Target="slides/slide5.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slide" Target="slides/slide34.xml"/><Relationship Id="rId56" Type="http://schemas.openxmlformats.org/officeDocument/2006/relationships/slide" Target="slides/slide42.xml"/><Relationship Id="rId64" Type="http://schemas.openxmlformats.org/officeDocument/2006/relationships/slide" Target="slides/slide50.xml"/><Relationship Id="rId69" Type="http://schemas.openxmlformats.org/officeDocument/2006/relationships/slide" Target="slides/slide55.xml"/><Relationship Id="rId77" Type="http://schemas.openxmlformats.org/officeDocument/2006/relationships/viewProps" Target="viewProps.xml"/><Relationship Id="rId8" Type="http://schemas.openxmlformats.org/officeDocument/2006/relationships/slideMaster" Target="slideMasters/slideMaster8.xml"/><Relationship Id="rId51" Type="http://schemas.openxmlformats.org/officeDocument/2006/relationships/slide" Target="slides/slide37.xml"/><Relationship Id="rId72" Type="http://schemas.openxmlformats.org/officeDocument/2006/relationships/slide" Target="slides/slide5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slide" Target="slides/slide32.xml"/><Relationship Id="rId59" Type="http://schemas.openxmlformats.org/officeDocument/2006/relationships/slide" Target="slides/slide45.xml"/><Relationship Id="rId67" Type="http://schemas.openxmlformats.org/officeDocument/2006/relationships/slide" Target="slides/slide53.xml"/><Relationship Id="rId20" Type="http://schemas.openxmlformats.org/officeDocument/2006/relationships/slide" Target="slides/slide6.xml"/><Relationship Id="rId41" Type="http://schemas.openxmlformats.org/officeDocument/2006/relationships/slide" Target="slides/slide27.xml"/><Relationship Id="rId54" Type="http://schemas.openxmlformats.org/officeDocument/2006/relationships/slide" Target="slides/slide40.xml"/><Relationship Id="rId62" Type="http://schemas.openxmlformats.org/officeDocument/2006/relationships/slide" Target="slides/slide48.xml"/><Relationship Id="rId70" Type="http://schemas.openxmlformats.org/officeDocument/2006/relationships/slide" Target="slides/slide56.xml"/><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slide" Target="slides/slide35.xml"/><Relationship Id="rId57" Type="http://schemas.openxmlformats.org/officeDocument/2006/relationships/slide" Target="slides/slide43.xml"/><Relationship Id="rId10" Type="http://schemas.openxmlformats.org/officeDocument/2006/relationships/slideMaster" Target="slideMasters/slideMaster10.xml"/><Relationship Id="rId31" Type="http://schemas.openxmlformats.org/officeDocument/2006/relationships/slide" Target="slides/slide17.xml"/><Relationship Id="rId44" Type="http://schemas.openxmlformats.org/officeDocument/2006/relationships/slide" Target="slides/slide30.xml"/><Relationship Id="rId52" Type="http://schemas.openxmlformats.org/officeDocument/2006/relationships/slide" Target="slides/slide38.xml"/><Relationship Id="rId60" Type="http://schemas.openxmlformats.org/officeDocument/2006/relationships/slide" Target="slides/slide46.xml"/><Relationship Id="rId65" Type="http://schemas.openxmlformats.org/officeDocument/2006/relationships/slide" Target="slides/slide51.xml"/><Relationship Id="rId73" Type="http://schemas.openxmlformats.org/officeDocument/2006/relationships/slide" Target="slides/slide59.xml"/><Relationship Id="rId78"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4.xml"/><Relationship Id="rId39" Type="http://schemas.openxmlformats.org/officeDocument/2006/relationships/slide" Target="slides/slide25.xml"/><Relationship Id="rId34" Type="http://schemas.openxmlformats.org/officeDocument/2006/relationships/slide" Target="slides/slide20.xml"/><Relationship Id="rId50" Type="http://schemas.openxmlformats.org/officeDocument/2006/relationships/slide" Target="slides/slide36.xml"/><Relationship Id="rId55" Type="http://schemas.openxmlformats.org/officeDocument/2006/relationships/slide" Target="slides/slide41.xml"/><Relationship Id="rId76" Type="http://schemas.openxmlformats.org/officeDocument/2006/relationships/presProps" Target="presProps.xml"/><Relationship Id="rId7" Type="http://schemas.openxmlformats.org/officeDocument/2006/relationships/slideMaster" Target="slideMasters/slideMaster7.xml"/><Relationship Id="rId71" Type="http://schemas.openxmlformats.org/officeDocument/2006/relationships/slide" Target="slides/slide57.xml"/><Relationship Id="rId2" Type="http://schemas.openxmlformats.org/officeDocument/2006/relationships/slideMaster" Target="slideMasters/slideMaster2.xml"/><Relationship Id="rId29" Type="http://schemas.openxmlformats.org/officeDocument/2006/relationships/slide" Target="slides/slide15.xml"/></Relationships>
</file>

<file path=ppt/media/image1.png>
</file>

<file path=ppt/media/image10.jpeg>
</file>

<file path=ppt/media/image11.jpeg>
</file>

<file path=ppt/media/image12.png>
</file>

<file path=ppt/media/image13.png>
</file>

<file path=ppt/media/image2.png>
</file>

<file path=ppt/media/image3.png>
</file>

<file path=ppt/media/image31.jpeg>
</file>

<file path=ppt/media/image32.jpeg>
</file>

<file path=ppt/media/image4.jpeg>
</file>

<file path=ppt/media/image44.jpeg>
</file>

<file path=ppt/media/image46.jpeg>
</file>

<file path=ppt/media/image47.jpeg>
</file>

<file path=ppt/media/image48.jpeg>
</file>

<file path=ppt/media/image49.jpe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12/29/21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4057845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a:defRPr/>
            </a:pPr>
            <a:endParaRPr lang="tr-TR" dirty="0"/>
          </a:p>
        </p:txBody>
      </p:sp>
    </p:spTree>
    <p:extLst>
      <p:ext uri="{BB962C8B-B14F-4D97-AF65-F5344CB8AC3E}">
        <p14:creationId xmlns:p14="http://schemas.microsoft.com/office/powerpoint/2010/main" val="192467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b="0" i="0" dirty="0"/>
          </a:p>
        </p:txBody>
      </p:sp>
    </p:spTree>
    <p:extLst>
      <p:ext uri="{BB962C8B-B14F-4D97-AF65-F5344CB8AC3E}">
        <p14:creationId xmlns:p14="http://schemas.microsoft.com/office/powerpoint/2010/main" val="3787448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94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tr-TR" dirty="0">
              <a:ea typeface="MS PGothic" charset="0"/>
              <a:cs typeface="MS PGothic"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13</a:t>
            </a:fld>
            <a:endParaRPr lang="tr-TR" dirty="0"/>
          </a:p>
        </p:txBody>
      </p:sp>
    </p:spTree>
    <p:extLst>
      <p:ext uri="{BB962C8B-B14F-4D97-AF65-F5344CB8AC3E}">
        <p14:creationId xmlns:p14="http://schemas.microsoft.com/office/powerpoint/2010/main" val="3273524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14</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FD0A89-D557-134B-925F-F9B06B3618A0}" type="slidenum">
              <a:rPr lang="tr-TR" smtClean="0"/>
              <a:pPr/>
              <a:t>15</a:t>
            </a:fld>
            <a:endParaRPr lang="tr-TR" dirty="0"/>
          </a:p>
        </p:txBody>
      </p:sp>
      <p:sp>
        <p:nvSpPr>
          <p:cNvPr id="16691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6691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35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17</a:t>
            </a:fld>
            <a:endParaRPr lang="tr-TR" dirty="0"/>
          </a:p>
        </p:txBody>
      </p:sp>
    </p:spTree>
    <p:extLst>
      <p:ext uri="{BB962C8B-B14F-4D97-AF65-F5344CB8AC3E}">
        <p14:creationId xmlns:p14="http://schemas.microsoft.com/office/powerpoint/2010/main" val="1175640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18</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19</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662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27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80000"/>
              </a:lnSpc>
            </a:pPr>
            <a:endParaRPr lang="tr-TR" sz="800" dirty="0">
              <a:ea typeface="MS PGothic" charset="0"/>
              <a:cs typeface="MS PGothic"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23</a:t>
            </a:fld>
            <a:endParaRPr lang="tr-TR" dirty="0"/>
          </a:p>
        </p:txBody>
      </p:sp>
    </p:spTree>
    <p:extLst>
      <p:ext uri="{BB962C8B-B14F-4D97-AF65-F5344CB8AC3E}">
        <p14:creationId xmlns:p14="http://schemas.microsoft.com/office/powerpoint/2010/main" val="34523039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07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789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99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19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58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tr-TR" dirty="0">
              <a:ea typeface="MS PGothic" charset="0"/>
              <a:cs typeface="MS PGothic"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60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12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tr-TR" dirty="0">
              <a:ea typeface="MS PGothic" charset="0"/>
              <a:cs typeface="MS PGothic"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93187"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i="0" dirty="0">
              <a:ea typeface="MS PGothic" charset="-128"/>
            </a:endParaRPr>
          </a:p>
        </p:txBody>
      </p:sp>
    </p:spTree>
    <p:extLst>
      <p:ext uri="{BB962C8B-B14F-4D97-AF65-F5344CB8AC3E}">
        <p14:creationId xmlns:p14="http://schemas.microsoft.com/office/powerpoint/2010/main" val="5616779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41484369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altLang="en-US" dirty="0"/>
          </a:p>
        </p:txBody>
      </p:sp>
    </p:spTree>
    <p:extLst>
      <p:ext uri="{BB962C8B-B14F-4D97-AF65-F5344CB8AC3E}">
        <p14:creationId xmlns:p14="http://schemas.microsoft.com/office/powerpoint/2010/main" val="2561917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4E7466-2B2E-C844-B0CF-6C388B0996FB}" type="slidenum">
              <a:rPr lang="tr-TR" smtClean="0"/>
              <a:pPr/>
              <a:t>33</a:t>
            </a:fld>
            <a:endParaRPr lang="tr-TR" dirty="0"/>
          </a:p>
        </p:txBody>
      </p:sp>
      <p:sp>
        <p:nvSpPr>
          <p:cNvPr id="17613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613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53DA3A-97F9-F149-9140-C9394E55A9CC}" type="slidenum">
              <a:rPr lang="tr-TR" smtClean="0"/>
              <a:pPr/>
              <a:t>34</a:t>
            </a:fld>
            <a:endParaRPr lang="tr-TR" dirty="0"/>
          </a:p>
        </p:txBody>
      </p:sp>
      <p:sp>
        <p:nvSpPr>
          <p:cNvPr id="17715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715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4ADF57-5176-514A-A0FD-031A0F86844D}" type="slidenum">
              <a:rPr lang="tr-TR" smtClean="0"/>
              <a:pPr/>
              <a:t>35</a:t>
            </a:fld>
            <a:endParaRPr lang="tr-TR" dirty="0"/>
          </a:p>
        </p:txBody>
      </p:sp>
      <p:sp>
        <p:nvSpPr>
          <p:cNvPr id="17817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8179"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457E62-DCC3-6741-9A15-97B5F0850AAF}" type="slidenum">
              <a:rPr lang="tr-TR" smtClean="0"/>
              <a:pPr/>
              <a:t>36</a:t>
            </a:fld>
            <a:endParaRPr lang="tr-TR" dirty="0"/>
          </a:p>
        </p:txBody>
      </p:sp>
      <p:sp>
        <p:nvSpPr>
          <p:cNvPr id="17920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9203"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120E3B-CFC0-F24F-A0EF-800CAD6F2354}" type="slidenum">
              <a:rPr lang="tr-TR" smtClean="0"/>
              <a:pPr/>
              <a:t>37</a:t>
            </a:fld>
            <a:endParaRPr lang="tr-TR" dirty="0"/>
          </a:p>
        </p:txBody>
      </p:sp>
      <p:sp>
        <p:nvSpPr>
          <p:cNvPr id="18022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80227"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81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01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E2285A-13CA-0144-824D-062DCCB89381}" type="slidenum">
              <a:rPr lang="tr-TR" smtClean="0"/>
              <a:pPr/>
              <a:t>4</a:t>
            </a:fld>
            <a:endParaRPr lang="tr-TR" dirty="0"/>
          </a:p>
        </p:txBody>
      </p:sp>
      <p:sp>
        <p:nvSpPr>
          <p:cNvPr id="17101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101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222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42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63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43</a:t>
            </a:fld>
            <a:endParaRPr lang="tr-TR" dirty="0"/>
          </a:p>
        </p:txBody>
      </p:sp>
    </p:spTree>
    <p:extLst>
      <p:ext uri="{BB962C8B-B14F-4D97-AF65-F5344CB8AC3E}">
        <p14:creationId xmlns:p14="http://schemas.microsoft.com/office/powerpoint/2010/main" val="65597526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44</a:t>
            </a:fld>
            <a:endParaRPr lang="tr-TR" dirty="0"/>
          </a:p>
        </p:txBody>
      </p:sp>
    </p:spTree>
    <p:extLst>
      <p:ext uri="{BB962C8B-B14F-4D97-AF65-F5344CB8AC3E}">
        <p14:creationId xmlns:p14="http://schemas.microsoft.com/office/powerpoint/2010/main" val="23549075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45</a:t>
            </a:fld>
            <a:endParaRPr lang="tr-TR" dirty="0"/>
          </a:p>
        </p:txBody>
      </p:sp>
    </p:spTree>
    <p:extLst>
      <p:ext uri="{BB962C8B-B14F-4D97-AF65-F5344CB8AC3E}">
        <p14:creationId xmlns:p14="http://schemas.microsoft.com/office/powerpoint/2010/main" val="18035111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46</a:t>
            </a:fld>
            <a:endParaRPr lang="tr-TR" dirty="0"/>
          </a:p>
        </p:txBody>
      </p:sp>
    </p:spTree>
    <p:extLst>
      <p:ext uri="{BB962C8B-B14F-4D97-AF65-F5344CB8AC3E}">
        <p14:creationId xmlns:p14="http://schemas.microsoft.com/office/powerpoint/2010/main" val="13027736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47</a:t>
            </a:fld>
            <a:endParaRPr lang="tr-TR" dirty="0"/>
          </a:p>
        </p:txBody>
      </p:sp>
    </p:spTree>
    <p:extLst>
      <p:ext uri="{BB962C8B-B14F-4D97-AF65-F5344CB8AC3E}">
        <p14:creationId xmlns:p14="http://schemas.microsoft.com/office/powerpoint/2010/main" val="7261120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48</a:t>
            </a:fld>
            <a:endParaRPr lang="tr-TR" dirty="0"/>
          </a:p>
        </p:txBody>
      </p:sp>
    </p:spTree>
    <p:extLst>
      <p:ext uri="{BB962C8B-B14F-4D97-AF65-F5344CB8AC3E}">
        <p14:creationId xmlns:p14="http://schemas.microsoft.com/office/powerpoint/2010/main" val="255391814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49</a:t>
            </a:fld>
            <a:endParaRPr lang="tr-TR" dirty="0"/>
          </a:p>
        </p:txBody>
      </p:sp>
    </p:spTree>
    <p:extLst>
      <p:ext uri="{BB962C8B-B14F-4D97-AF65-F5344CB8AC3E}">
        <p14:creationId xmlns:p14="http://schemas.microsoft.com/office/powerpoint/2010/main" val="120959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29783436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55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75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96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16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37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B</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57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782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A</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98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C</a:t>
            </a: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59</a:t>
            </a:fld>
            <a:endParaRPr lang="tr-TR" dirty="0"/>
          </a:p>
        </p:txBody>
      </p:sp>
    </p:spTree>
    <p:extLst>
      <p:ext uri="{BB962C8B-B14F-4D97-AF65-F5344CB8AC3E}">
        <p14:creationId xmlns:p14="http://schemas.microsoft.com/office/powerpoint/2010/main" val="2062740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53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74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7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5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26739274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492211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sz="half" idx="1"/>
          </p:nvPr>
        </p:nvSpPr>
        <p:spPr>
          <a:xfrm>
            <a:off x="609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438634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24644186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718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40358270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02089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8488563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023906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588746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039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68104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44"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1" y="1"/>
            <a:ext cx="2619023" cy="626533"/>
          </a:xfrm>
          <a:prstGeom prst="rect">
            <a:avLst/>
          </a:prstGeom>
        </p:spPr>
      </p:pic>
    </p:spTree>
    <p:extLst>
      <p:ext uri="{BB962C8B-B14F-4D97-AF65-F5344CB8AC3E}">
        <p14:creationId xmlns:p14="http://schemas.microsoft.com/office/powerpoint/2010/main" val="31781269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44" y="26245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5058380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1" y="2573881"/>
            <a:ext cx="12011377" cy="1744137"/>
          </a:xfrm>
          <a:prstGeom prst="rect">
            <a:avLst/>
          </a:prstGeom>
        </p:spPr>
      </p:pic>
      <p:sp>
        <p:nvSpPr>
          <p:cNvPr id="2" name="Title 1"/>
          <p:cNvSpPr>
            <a:spLocks noGrp="1"/>
          </p:cNvSpPr>
          <p:nvPr>
            <p:ph type="title" hasCustomPrompt="1"/>
          </p:nvPr>
        </p:nvSpPr>
        <p:spPr>
          <a:xfrm>
            <a:off x="463551"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2660595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14477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ctr">
              <a:defRPr sz="360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marL="0" indent="0">
              <a:buNone/>
              <a:defRPr sz="2400"/>
            </a:lvl1pPr>
            <a:lvl2pPr marL="914400" indent="-457200">
              <a:buFont typeface="Arial" panose="020B0604020202020204" pitchFamily="34" charset="0"/>
              <a:buChar char="•"/>
              <a:defRPr sz="2400"/>
            </a:lvl2pPr>
          </a:lstStyle>
          <a:p>
            <a:pPr lvl="0"/>
            <a:r>
              <a:rPr lang="en-US" dirty="0"/>
              <a:t>Click to edit Master </a:t>
            </a:r>
            <a:r>
              <a:rPr lang="en-US"/>
              <a:t>text styles</a:t>
            </a:r>
          </a:p>
          <a:p>
            <a:pPr lvl="1"/>
            <a:r>
              <a:rPr lang="en-US"/>
              <a:t>Second </a:t>
            </a:r>
            <a:r>
              <a:rPr lang="en-US" dirty="0"/>
              <a:t>level</a:t>
            </a:r>
          </a:p>
        </p:txBody>
      </p:sp>
    </p:spTree>
    <p:extLst>
      <p:ext uri="{BB962C8B-B14F-4D97-AF65-F5344CB8AC3E}">
        <p14:creationId xmlns:p14="http://schemas.microsoft.com/office/powerpoint/2010/main" val="33415371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22.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26.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theme" Target="../theme/theme13.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png"/><Relationship Id="rId5" Type="http://schemas.openxmlformats.org/officeDocument/2006/relationships/theme" Target="../theme/theme14.xml"/><Relationship Id="rId4" Type="http://schemas.openxmlformats.org/officeDocument/2006/relationships/slideLayout" Target="../slideLayouts/slideLayout3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theme" Target="../theme/theme9.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b="0" i="0" dirty="0">
              <a:solidFill>
                <a:srgbClr val="FFFFFF"/>
              </a:solidFill>
              <a:latin typeface="Cambria" panose="02040503050406030204" pitchFamily="18" charset="0"/>
              <a:ea typeface="MS PGothic"/>
              <a:cs typeface="MS PGothic"/>
            </a:endParaRPr>
          </a:p>
        </p:txBody>
      </p:sp>
      <p:sp>
        <p:nvSpPr>
          <p:cNvPr id="7171"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7172"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513394938"/>
      </p:ext>
    </p:extLst>
  </p:cSld>
  <p:clrMap bg1="lt1" tx1="dk1" bg2="lt2" tx2="dk2" accent1="accent1" accent2="accent2" accent3="accent3" accent4="accent4" accent5="accent5" accent6="accent6" hlink="hlink" folHlink="folHlink"/>
  <p:sldLayoutIdLst>
    <p:sldLayoutId id="214748370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57914239"/>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495633918"/>
      </p:ext>
    </p:extLst>
  </p:cSld>
  <p:clrMap bg1="lt1" tx1="dk1" bg2="lt2" tx2="dk2" accent1="accent1" accent2="accent2" accent3="accent3" accent4="accent4" accent5="accent5" accent6="accent6" hlink="hlink" folHlink="folHlink"/>
  <p:sldLayoutIdLst>
    <p:sldLayoutId id="2147483706"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8776796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44"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0" y="663204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16094541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 id="2147483717"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926072915"/>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711"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9.emf"/><Relationship Id="rId13" Type="http://schemas.openxmlformats.org/officeDocument/2006/relationships/image" Target="../media/image24.emf"/><Relationship Id="rId18" Type="http://schemas.openxmlformats.org/officeDocument/2006/relationships/image" Target="../media/image29.emf"/><Relationship Id="rId3" Type="http://schemas.openxmlformats.org/officeDocument/2006/relationships/image" Target="../media/image14.emf"/><Relationship Id="rId7" Type="http://schemas.openxmlformats.org/officeDocument/2006/relationships/image" Target="../media/image18.emf"/><Relationship Id="rId12" Type="http://schemas.openxmlformats.org/officeDocument/2006/relationships/image" Target="../media/image23.emf"/><Relationship Id="rId17" Type="http://schemas.openxmlformats.org/officeDocument/2006/relationships/image" Target="../media/image28.emf"/><Relationship Id="rId2" Type="http://schemas.openxmlformats.org/officeDocument/2006/relationships/notesSlide" Target="../notesSlides/notesSlide22.xml"/><Relationship Id="rId16" Type="http://schemas.openxmlformats.org/officeDocument/2006/relationships/image" Target="../media/image27.emf"/><Relationship Id="rId1" Type="http://schemas.openxmlformats.org/officeDocument/2006/relationships/slideLayout" Target="../slideLayouts/slideLayout23.xml"/><Relationship Id="rId6" Type="http://schemas.openxmlformats.org/officeDocument/2006/relationships/image" Target="../media/image17.emf"/><Relationship Id="rId11" Type="http://schemas.openxmlformats.org/officeDocument/2006/relationships/image" Target="../media/image22.emf"/><Relationship Id="rId5" Type="http://schemas.openxmlformats.org/officeDocument/2006/relationships/image" Target="../media/image16.emf"/><Relationship Id="rId15" Type="http://schemas.openxmlformats.org/officeDocument/2006/relationships/image" Target="../media/image26.emf"/><Relationship Id="rId10" Type="http://schemas.openxmlformats.org/officeDocument/2006/relationships/image" Target="../media/image21.emf"/><Relationship Id="rId19" Type="http://schemas.openxmlformats.org/officeDocument/2006/relationships/image" Target="../media/image30.emf"/><Relationship Id="rId4" Type="http://schemas.openxmlformats.org/officeDocument/2006/relationships/image" Target="../media/image15.emf"/><Relationship Id="rId9" Type="http://schemas.openxmlformats.org/officeDocument/2006/relationships/image" Target="../media/image20.emf"/><Relationship Id="rId14" Type="http://schemas.openxmlformats.org/officeDocument/2006/relationships/image" Target="../media/image25.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image" Target="../media/image32.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38.emf"/><Relationship Id="rId13" Type="http://schemas.openxmlformats.org/officeDocument/2006/relationships/image" Target="../media/image43.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2.emf"/><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27.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NkOxfoVOl2g" TargetMode="External"/><Relationship Id="rId2" Type="http://schemas.openxmlformats.org/officeDocument/2006/relationships/notesSlide" Target="../notesSlides/notesSlide29.xml"/><Relationship Id="rId1" Type="http://schemas.openxmlformats.org/officeDocument/2006/relationships/slideLayout" Target="../slideLayouts/slideLayout19.xml"/><Relationship Id="rId5" Type="http://schemas.openxmlformats.org/officeDocument/2006/relationships/hyperlink" Target="https://www.youtube.com/watch?v=quG79jwJiZ4" TargetMode="External"/><Relationship Id="rId4" Type="http://schemas.openxmlformats.org/officeDocument/2006/relationships/image" Target="../media/image45.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7GUPY4ZXZME"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5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63" y="1350965"/>
            <a:ext cx="5412417" cy="4179887"/>
          </a:xfrm>
        </p:spPr>
        <p:txBody>
          <a:bodyPr>
            <a:normAutofit/>
          </a:bodyPr>
          <a:lstStyle/>
          <a:p>
            <a:pPr algn="ctr" eaLnBrk="1" hangingPunct="1">
              <a:defRPr/>
            </a:pPr>
            <a:r>
              <a:rPr lang="tr-TR" sz="6600" b="1" cap="none" dirty="0">
                <a:ea typeface="MS PGothic" charset="0"/>
                <a:cs typeface="Arial" panose="020B0604020202020204" pitchFamily="34" charset="0"/>
              </a:rPr>
              <a:t>Ekonomi I</a:t>
            </a:r>
            <a:endParaRPr lang="tr-TR" sz="54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cs typeface="Arial" panose="020B0604020202020204" pitchFamily="34" charset="0"/>
              </a:rPr>
              <a:t>Hafta #9</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593767" y="0"/>
            <a:ext cx="11317184" cy="1519238"/>
          </a:xfrm>
        </p:spPr>
        <p:txBody>
          <a:bodyPr/>
          <a:lstStyle/>
          <a:p>
            <a:r>
              <a:rPr lang="tr-TR" altLang="en-US" b="1" dirty="0">
                <a:ea typeface="MS PGothic" charset="-128"/>
                <a:cs typeface="Arial" charset="0"/>
              </a:rPr>
              <a:t>Fiyat Ayrımcılığı: Garip Bir Örnek</a:t>
            </a:r>
          </a:p>
        </p:txBody>
      </p:sp>
      <p:sp>
        <p:nvSpPr>
          <p:cNvPr id="18435" name="Content Placeholder 4"/>
          <p:cNvSpPr>
            <a:spLocks noGrp="1"/>
          </p:cNvSpPr>
          <p:nvPr>
            <p:ph sz="half" idx="1"/>
          </p:nvPr>
        </p:nvSpPr>
        <p:spPr>
          <a:xfrm>
            <a:off x="593767" y="1670050"/>
            <a:ext cx="6266256" cy="5003800"/>
          </a:xfrm>
        </p:spPr>
        <p:txBody>
          <a:bodyPr/>
          <a:lstStyle/>
          <a:p>
            <a:r>
              <a:rPr lang="tr-TR" altLang="en-US" sz="3200" dirty="0" err="1">
                <a:ea typeface="MS PGothic" charset="-128"/>
                <a:cs typeface="Arial" charset="0"/>
              </a:rPr>
              <a:t>Penang'da</a:t>
            </a:r>
            <a:r>
              <a:rPr lang="tr-TR" altLang="en-US" sz="3200" dirty="0">
                <a:ea typeface="MS PGothic" charset="-128"/>
                <a:cs typeface="Arial" charset="0"/>
              </a:rPr>
              <a:t>, Malezya, bir restoran fiyatlarını müşterilerin boyuna göre ayrıştırmıştır, ayrıca yaşlılara indirim uygulamaktadır.</a:t>
            </a:r>
          </a:p>
          <a:p>
            <a:pPr lvl="1">
              <a:defRPr/>
            </a:pPr>
            <a:r>
              <a:rPr lang="tr-TR" sz="2800" dirty="0"/>
              <a:t>Yaşlılar için indirim mantıklı gelebilir fakat boy ölçüsüne göre ayrıştırılan fiyatlara ne demeli!</a:t>
            </a:r>
          </a:p>
          <a:p>
            <a:pPr lvl="1">
              <a:defRPr/>
            </a:pPr>
            <a:r>
              <a:rPr lang="tr-TR" sz="2800" dirty="0"/>
              <a:t>Bu yerel halktan daha uzun olan batılı yabancılar üzerine uygulanmış bir çeşit vergi olabilir.</a:t>
            </a:r>
          </a:p>
          <a:p>
            <a:endParaRPr lang="tr-TR" altLang="en-US" sz="3200" dirty="0">
              <a:ea typeface="MS PGothic" charset="-128"/>
              <a:cs typeface="Arial" charset="0"/>
            </a:endParaRPr>
          </a:p>
        </p:txBody>
      </p:sp>
      <p:pic>
        <p:nvPicPr>
          <p:cNvPr id="5" name="Picture 4" descr="A Malaysian menu poster."/>
          <p:cNvPicPr>
            <a:picLocks noChangeAspect="1"/>
          </p:cNvPicPr>
          <p:nvPr/>
        </p:nvPicPr>
        <p:blipFill>
          <a:blip r:embed="rId3"/>
          <a:stretch>
            <a:fillRect/>
          </a:stretch>
        </p:blipFill>
        <p:spPr>
          <a:xfrm>
            <a:off x="7151826" y="1781470"/>
            <a:ext cx="3295582" cy="4409582"/>
          </a:xfrm>
          <a:prstGeom prst="rect">
            <a:avLst/>
          </a:prstGeom>
        </p:spPr>
      </p:pic>
    </p:spTree>
    <p:extLst>
      <p:ext uri="{BB962C8B-B14F-4D97-AF65-F5344CB8AC3E}">
        <p14:creationId xmlns:p14="http://schemas.microsoft.com/office/powerpoint/2010/main" val="1966765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1981200" y="0"/>
            <a:ext cx="9205356" cy="1519238"/>
          </a:xfrm>
        </p:spPr>
        <p:txBody>
          <a:bodyPr/>
          <a:lstStyle/>
          <a:p>
            <a:r>
              <a:rPr lang="tr-TR" altLang="en-US" b="1" dirty="0">
                <a:ea typeface="MS PGothic" charset="-128"/>
                <a:cs typeface="Arial" charset="0"/>
              </a:rPr>
              <a:t>Fiyat Ayrımcılığı: Hata</a:t>
            </a:r>
          </a:p>
        </p:txBody>
      </p:sp>
      <p:sp>
        <p:nvSpPr>
          <p:cNvPr id="19459" name="Content Placeholder 4"/>
          <p:cNvSpPr>
            <a:spLocks noGrp="1"/>
          </p:cNvSpPr>
          <p:nvPr>
            <p:ph sz="half" idx="1"/>
          </p:nvPr>
        </p:nvSpPr>
        <p:spPr>
          <a:xfrm>
            <a:off x="1981200" y="1603904"/>
            <a:ext cx="8115300" cy="749153"/>
          </a:xfrm>
        </p:spPr>
        <p:txBody>
          <a:bodyPr/>
          <a:lstStyle/>
          <a:p>
            <a:r>
              <a:rPr lang="tr-TR" altLang="en-US" sz="3200" dirty="0">
                <a:ea typeface="MS PGothic" charset="-128"/>
                <a:cs typeface="Arial" charset="0"/>
              </a:rPr>
              <a:t>Bu resimdeki yanlış nedir?</a:t>
            </a:r>
          </a:p>
        </p:txBody>
      </p:sp>
      <p:pic>
        <p:nvPicPr>
          <p:cNvPr id="5" name="Picture 4" descr="The price of ale cans; single cans are 3 euros or any 2 cans are 7 euros."/>
          <p:cNvPicPr>
            <a:picLocks noChangeAspect="1"/>
          </p:cNvPicPr>
          <p:nvPr/>
        </p:nvPicPr>
        <p:blipFill>
          <a:blip r:embed="rId3"/>
          <a:stretch>
            <a:fillRect/>
          </a:stretch>
        </p:blipFill>
        <p:spPr>
          <a:xfrm>
            <a:off x="3450230" y="2504871"/>
            <a:ext cx="5291543" cy="3952017"/>
          </a:xfrm>
          <a:prstGeom prst="rect">
            <a:avLst/>
          </a:prstGeom>
        </p:spPr>
      </p:pic>
    </p:spTree>
    <p:extLst>
      <p:ext uri="{BB962C8B-B14F-4D97-AF65-F5344CB8AC3E}">
        <p14:creationId xmlns:p14="http://schemas.microsoft.com/office/powerpoint/2010/main" val="4922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9219" name="Content Placeholder 2"/>
          <p:cNvSpPr>
            <a:spLocks noGrp="1"/>
          </p:cNvSpPr>
          <p:nvPr>
            <p:ph idx="1"/>
          </p:nvPr>
        </p:nvSpPr>
        <p:spPr>
          <a:xfrm>
            <a:off x="609600" y="1712913"/>
            <a:ext cx="10972800" cy="4895850"/>
          </a:xfrm>
        </p:spPr>
        <p:txBody>
          <a:bodyPr/>
          <a:lstStyle/>
          <a:p>
            <a:r>
              <a:rPr lang="tr-TR" sz="3200" dirty="0">
                <a:ea typeface="MS PGothic" charset="0"/>
              </a:rPr>
              <a:t>Fiyat Ayrımcılığı</a:t>
            </a:r>
          </a:p>
          <a:p>
            <a:pPr lvl="1"/>
            <a:r>
              <a:rPr lang="tr-TR" sz="2800" dirty="0">
                <a:ea typeface="MS PGothic" charset="0"/>
              </a:rPr>
              <a:t>Bir firma </a:t>
            </a:r>
            <a:r>
              <a:rPr lang="tr-TR" sz="2800" dirty="0">
                <a:solidFill>
                  <a:srgbClr val="FF0000"/>
                </a:solidFill>
                <a:ea typeface="MS PGothic" charset="0"/>
              </a:rPr>
              <a:t>maliyet farkıyla ilişkisi olmayan nedenlerden dolayı</a:t>
            </a:r>
            <a:r>
              <a:rPr lang="tr-TR" sz="2800" dirty="0">
                <a:ea typeface="MS PGothic" charset="0"/>
              </a:rPr>
              <a:t> aynı ürünü farklı gruplara farklı fiyatlarla satıyorsa gerçekleşir.</a:t>
            </a:r>
          </a:p>
          <a:p>
            <a:r>
              <a:rPr lang="tr-TR" sz="3200" dirty="0">
                <a:ea typeface="MS PGothic" charset="0"/>
              </a:rPr>
              <a:t>Ayrımcılık</a:t>
            </a:r>
          </a:p>
          <a:p>
            <a:pPr lvl="1"/>
            <a:r>
              <a:rPr lang="tr-TR" sz="2800" dirty="0">
                <a:ea typeface="MS PGothic" charset="0"/>
              </a:rPr>
              <a:t>Negatif bir çağrışımı vardır.</a:t>
            </a:r>
          </a:p>
          <a:p>
            <a:pPr lvl="1"/>
            <a:r>
              <a:rPr lang="tr-TR" sz="2800" dirty="0">
                <a:ea typeface="MS PGothic" charset="0"/>
              </a:rPr>
              <a:t>Buna rağmen, bu bölümde göreceğiz ki fiyat ayrımcılığı hem firmalara hem de tüketicilere yarar sağlar.</a:t>
            </a:r>
            <a:endParaRPr lang="tr-TR" altLang="ja-JP" sz="2800" dirty="0">
              <a:ea typeface="MS PGothic" charset="0"/>
            </a:endParaRPr>
          </a:p>
          <a:p>
            <a:pPr lvl="1"/>
            <a:r>
              <a:rPr lang="tr-TR" altLang="en-US" sz="2800" dirty="0">
                <a:ea typeface="MS PGothic" charset="-128"/>
                <a:cs typeface="Arial" charset="0"/>
              </a:rPr>
              <a:t>Fiyat ayrımcılığı yararlıdır çünkü piyasaların daha etkin çalışmasını sağlar.</a:t>
            </a:r>
            <a:endParaRPr lang="tr-TR" sz="2800" dirty="0">
              <a:ea typeface="MS PGothic" charset="0"/>
            </a:endParaRPr>
          </a:p>
        </p:txBody>
      </p:sp>
    </p:spTree>
    <p:extLst>
      <p:ext uri="{BB962C8B-B14F-4D97-AF65-F5344CB8AC3E}">
        <p14:creationId xmlns:p14="http://schemas.microsoft.com/office/powerpoint/2010/main" val="40144557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1" end="1"/>
                                            </p:txEl>
                                          </p:spTgt>
                                        </p:tgtEl>
                                        <p:attrNameLst>
                                          <p:attrName>style.visibility</p:attrName>
                                        </p:attrNameLst>
                                      </p:cBhvr>
                                      <p:to>
                                        <p:strVal val="visible"/>
                                      </p:to>
                                    </p:set>
                                    <p:animEffect transition="in" filter="barn(inVertical)">
                                      <p:cBhvr>
                                        <p:cTn id="7" dur="500"/>
                                        <p:tgtEl>
                                          <p:spTgt spid="921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9219">
                                            <p:txEl>
                                              <p:pRg st="2" end="2"/>
                                            </p:txEl>
                                          </p:spTgt>
                                        </p:tgtEl>
                                        <p:attrNameLst>
                                          <p:attrName>style.visibility</p:attrName>
                                        </p:attrNameLst>
                                      </p:cBhvr>
                                      <p:to>
                                        <p:strVal val="visible"/>
                                      </p:to>
                                    </p:set>
                                    <p:animEffect transition="in" filter="barn(inVertical)">
                                      <p:cBhvr>
                                        <p:cTn id="12" dur="500"/>
                                        <p:tgtEl>
                                          <p:spTgt spid="9219">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9219">
                                            <p:txEl>
                                              <p:pRg st="3" end="3"/>
                                            </p:txEl>
                                          </p:spTgt>
                                        </p:tgtEl>
                                        <p:attrNameLst>
                                          <p:attrName>style.visibility</p:attrName>
                                        </p:attrNameLst>
                                      </p:cBhvr>
                                      <p:to>
                                        <p:strVal val="visible"/>
                                      </p:to>
                                    </p:set>
                                    <p:animEffect transition="in" filter="barn(inVertical)">
                                      <p:cBhvr>
                                        <p:cTn id="17" dur="500"/>
                                        <p:tgtEl>
                                          <p:spTgt spid="9219">
                                            <p:txEl>
                                              <p:pRg st="3" end="3"/>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9219">
                                            <p:txEl>
                                              <p:pRg st="4" end="4"/>
                                            </p:txEl>
                                          </p:spTgt>
                                        </p:tgtEl>
                                        <p:attrNameLst>
                                          <p:attrName>style.visibility</p:attrName>
                                        </p:attrNameLst>
                                      </p:cBhvr>
                                      <p:to>
                                        <p:strVal val="visible"/>
                                      </p:to>
                                    </p:set>
                                    <p:animEffect transition="in" filter="barn(inVertical)">
                                      <p:cBhvr>
                                        <p:cTn id="20" dur="500"/>
                                        <p:tgtEl>
                                          <p:spTgt spid="9219">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9219">
                                            <p:txEl>
                                              <p:pRg st="5" end="5"/>
                                            </p:txEl>
                                          </p:spTgt>
                                        </p:tgtEl>
                                        <p:attrNameLst>
                                          <p:attrName>style.visibility</p:attrName>
                                        </p:attrNameLst>
                                      </p:cBhvr>
                                      <p:to>
                                        <p:strVal val="visible"/>
                                      </p:to>
                                    </p:set>
                                    <p:animEffect transition="in" filter="barn(inVertical)">
                                      <p:cBhvr>
                                        <p:cTn id="23" dur="500"/>
                                        <p:tgtEl>
                                          <p:spTgt spid="92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842" y="58831"/>
            <a:ext cx="10972800" cy="1527337"/>
          </a:xfrm>
        </p:spPr>
        <p:txBody>
          <a:bodyPr/>
          <a:lstStyle/>
          <a:p>
            <a:r>
              <a:rPr lang="tr-TR" b="1" dirty="0"/>
              <a:t>Fiyat Ayrımcılığının Önemi</a:t>
            </a:r>
          </a:p>
        </p:txBody>
      </p:sp>
      <p:sp>
        <p:nvSpPr>
          <p:cNvPr id="3" name="Content Placeholder 2"/>
          <p:cNvSpPr>
            <a:spLocks noGrp="1"/>
          </p:cNvSpPr>
          <p:nvPr>
            <p:ph idx="1"/>
          </p:nvPr>
        </p:nvSpPr>
        <p:spPr>
          <a:xfrm>
            <a:off x="183444" y="1586168"/>
            <a:ext cx="12008556" cy="4896248"/>
          </a:xfrm>
        </p:spPr>
        <p:txBody>
          <a:bodyPr/>
          <a:lstStyle/>
          <a:p>
            <a:r>
              <a:rPr lang="tr-TR" sz="2400" dirty="0"/>
              <a:t>Fiyat ayrımcılığı çok sık gerçekleşir.</a:t>
            </a:r>
          </a:p>
          <a:p>
            <a:r>
              <a:rPr lang="tr-TR" sz="2400" dirty="0"/>
              <a:t>Üreticinin amacı: tüketici fazlasını (birazını ya da hepsini) elde etmek.</a:t>
            </a:r>
          </a:p>
          <a:p>
            <a:r>
              <a:rPr lang="tr-TR" sz="2400" dirty="0" err="1"/>
              <a:t>Pigou</a:t>
            </a:r>
            <a:r>
              <a:rPr lang="tr-TR" sz="2400" dirty="0"/>
              <a:t> (1920) tarafından sınıflandırılan farklı fiyat ayrımcılığı tipleri:</a:t>
            </a:r>
          </a:p>
          <a:p>
            <a:pPr lvl="1"/>
            <a:r>
              <a:rPr lang="tr-TR" sz="2400" b="1" dirty="0"/>
              <a:t>Birinci-Derece Fiyat Ayrımcılığı (Tam Fiyat Ayrımcılığı): </a:t>
            </a:r>
            <a:r>
              <a:rPr lang="tr-TR" sz="2400" dirty="0"/>
              <a:t>Aynı ürün için her bir tüketiciye farklı fiyat uygulanması.</a:t>
            </a:r>
          </a:p>
          <a:p>
            <a:pPr lvl="1"/>
            <a:r>
              <a:rPr lang="tr-TR" sz="2400" b="1" dirty="0"/>
              <a:t>İkinci-Derece Fiyat Ayrımcılığı :</a:t>
            </a:r>
            <a:r>
              <a:rPr lang="tr-TR" sz="2400" dirty="0"/>
              <a:t> Aynı ürünün daha büyük miktarlarını daha küçük birim fiyattan satılması.</a:t>
            </a:r>
          </a:p>
          <a:p>
            <a:pPr lvl="1"/>
            <a:r>
              <a:rPr lang="tr-TR" sz="2400" b="1" dirty="0"/>
              <a:t>Üçüncü-Derece Fiyat Ayrımcılığı :</a:t>
            </a:r>
            <a:r>
              <a:rPr lang="tr-TR" sz="2400" dirty="0"/>
              <a:t> Aynı ürünün farklı gruplara farklı fiyatlardan satılması.</a:t>
            </a:r>
          </a:p>
          <a:p>
            <a:pPr lvl="1"/>
            <a:r>
              <a:rPr lang="tr-TR" sz="2400" dirty="0">
                <a:solidFill>
                  <a:srgbClr val="FF0000"/>
                </a:solidFill>
              </a:rPr>
              <a:t>Bu derste uğraştığımız firmanın tekel olduğunu varsayıp </a:t>
            </a:r>
            <a:r>
              <a:rPr lang="tr-TR" sz="2400" b="1" dirty="0">
                <a:solidFill>
                  <a:srgbClr val="FF0000"/>
                </a:solidFill>
              </a:rPr>
              <a:t>sadece birinci ve üçüncü-derece fiyat ayrımcılığını</a:t>
            </a:r>
            <a:r>
              <a:rPr lang="tr-TR" sz="2400" dirty="0">
                <a:solidFill>
                  <a:srgbClr val="FF0000"/>
                </a:solidFill>
              </a:rPr>
              <a:t> inceleyeceğiz.</a:t>
            </a:r>
          </a:p>
        </p:txBody>
      </p:sp>
    </p:spTree>
    <p:extLst>
      <p:ext uri="{BB962C8B-B14F-4D97-AF65-F5344CB8AC3E}">
        <p14:creationId xmlns:p14="http://schemas.microsoft.com/office/powerpoint/2010/main" val="1072804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477" y="1890896"/>
            <a:ext cx="11309559" cy="378177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4" name="Title 1"/>
          <p:cNvSpPr txBox="1">
            <a:spLocks/>
          </p:cNvSpPr>
          <p:nvPr/>
        </p:nvSpPr>
        <p:spPr>
          <a:xfrm>
            <a:off x="722489" y="254052"/>
            <a:ext cx="10972800" cy="846616"/>
          </a:xfrm>
          <a:prstGeom prst="rect">
            <a:avLst/>
          </a:prstGeom>
        </p:spPr>
        <p:txBody>
          <a:bodyPr/>
          <a:lstStyle>
            <a:lvl1pPr algn="ctr" defTabSz="457200" rtl="0" eaLnBrk="0" fontAlgn="base" hangingPunct="0">
              <a:spcBef>
                <a:spcPct val="0"/>
              </a:spcBef>
              <a:spcAft>
                <a:spcPct val="0"/>
              </a:spcAft>
              <a:defRPr sz="4400" b="1">
                <a:solidFill>
                  <a:schemeClr val="tx1"/>
                </a:solidFill>
                <a:latin typeface="+mj-lt"/>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a:lstStyle>
          <a:p>
            <a:r>
              <a:rPr lang="tr-TR" dirty="0">
                <a:latin typeface="Cambria" panose="02040503050406030204" pitchFamily="18" charset="0"/>
                <a:ea typeface="MS PGothic" charset="0"/>
              </a:rPr>
              <a:t>Tekelci Firma</a:t>
            </a:r>
          </a:p>
        </p:txBody>
      </p:sp>
      <p:sp>
        <p:nvSpPr>
          <p:cNvPr id="7" name="Rectangle 6">
            <a:extLst>
              <a:ext uri="{FF2B5EF4-FFF2-40B4-BE49-F238E27FC236}">
                <a16:creationId xmlns:a16="http://schemas.microsoft.com/office/drawing/2014/main" id="{02539C5C-DCC8-F24C-8305-1F0AB4981429}"/>
              </a:ext>
            </a:extLst>
          </p:cNvPr>
          <p:cNvSpPr/>
          <p:nvPr/>
        </p:nvSpPr>
        <p:spPr>
          <a:xfrm>
            <a:off x="674989" y="2648738"/>
            <a:ext cx="11198047" cy="538333"/>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8" name="Rectangle 7">
            <a:extLst>
              <a:ext uri="{FF2B5EF4-FFF2-40B4-BE49-F238E27FC236}">
                <a16:creationId xmlns:a16="http://schemas.microsoft.com/office/drawing/2014/main" id="{11DA0730-9006-3F44-B8D2-1EAA68AFDB21}"/>
              </a:ext>
            </a:extLst>
          </p:cNvPr>
          <p:cNvSpPr/>
          <p:nvPr/>
        </p:nvSpPr>
        <p:spPr>
          <a:xfrm>
            <a:off x="1114148" y="3387133"/>
            <a:ext cx="2962131"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bir satıcı</a:t>
            </a:r>
          </a:p>
        </p:txBody>
      </p:sp>
      <p:sp>
        <p:nvSpPr>
          <p:cNvPr id="9" name="Rectangle 8">
            <a:extLst>
              <a:ext uri="{FF2B5EF4-FFF2-40B4-BE49-F238E27FC236}">
                <a16:creationId xmlns:a16="http://schemas.microsoft.com/office/drawing/2014/main" id="{0A06B0E5-0CFB-964A-9EEF-CD9C61BDC847}"/>
              </a:ext>
            </a:extLst>
          </p:cNvPr>
          <p:cNvSpPr/>
          <p:nvPr/>
        </p:nvSpPr>
        <p:spPr>
          <a:xfrm>
            <a:off x="1114148" y="3986158"/>
            <a:ext cx="5108522"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latin typeface="Cambria"/>
                <a:ea typeface="ＭＳ 明朝"/>
                <a:cs typeface="Cambria"/>
              </a:rPr>
              <a:t>İkamesi olmayan özel bir ürün</a:t>
            </a:r>
            <a:endParaRPr lang="tr-TR" sz="2400" b="1" dirty="0">
              <a:effectLst/>
              <a:latin typeface="Cambria"/>
              <a:ea typeface="ＭＳ 明朝"/>
              <a:cs typeface="Cambria"/>
            </a:endParaRPr>
          </a:p>
        </p:txBody>
      </p:sp>
      <p:sp>
        <p:nvSpPr>
          <p:cNvPr id="10" name="Rectangle 9">
            <a:extLst>
              <a:ext uri="{FF2B5EF4-FFF2-40B4-BE49-F238E27FC236}">
                <a16:creationId xmlns:a16="http://schemas.microsoft.com/office/drawing/2014/main" id="{3CC5F4F6-A91B-FE4B-9516-BEAC71D69A20}"/>
              </a:ext>
            </a:extLst>
          </p:cNvPr>
          <p:cNvSpPr/>
          <p:nvPr/>
        </p:nvSpPr>
        <p:spPr>
          <a:xfrm>
            <a:off x="1105316" y="4542521"/>
            <a:ext cx="3941698" cy="334263"/>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Yüksek giriş engelleri</a:t>
            </a:r>
          </a:p>
        </p:txBody>
      </p:sp>
      <p:sp>
        <p:nvSpPr>
          <p:cNvPr id="11" name="Rectangle 10">
            <a:extLst>
              <a:ext uri="{FF2B5EF4-FFF2-40B4-BE49-F238E27FC236}">
                <a16:creationId xmlns:a16="http://schemas.microsoft.com/office/drawing/2014/main" id="{A4D46F1F-8C4C-E248-8B5C-26ED04BC60D0}"/>
              </a:ext>
            </a:extLst>
          </p:cNvPr>
          <p:cNvSpPr/>
          <p:nvPr/>
        </p:nvSpPr>
        <p:spPr>
          <a:xfrm>
            <a:off x="1117191" y="5114098"/>
            <a:ext cx="2962131"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Fiyat yapıcısı</a:t>
            </a:r>
          </a:p>
        </p:txBody>
      </p:sp>
    </p:spTree>
    <p:extLst>
      <p:ext uri="{BB962C8B-B14F-4D97-AF65-F5344CB8AC3E}">
        <p14:creationId xmlns:p14="http://schemas.microsoft.com/office/powerpoint/2010/main" val="32373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674" name="Picture 2" descr="FIG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4165" y="352249"/>
            <a:ext cx="7923670" cy="618065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 name="TextBox 1"/>
          <p:cNvSpPr txBox="1"/>
          <p:nvPr/>
        </p:nvSpPr>
        <p:spPr>
          <a:xfrm>
            <a:off x="8822856" y="3442578"/>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4" name="Rectangle 3">
            <a:extLst>
              <a:ext uri="{FF2B5EF4-FFF2-40B4-BE49-F238E27FC236}">
                <a16:creationId xmlns:a16="http://schemas.microsoft.com/office/drawing/2014/main" id="{C4B2C4C1-6C05-1E41-890C-AF4C4EF1A3C1}"/>
              </a:ext>
            </a:extLst>
          </p:cNvPr>
          <p:cNvSpPr/>
          <p:nvPr/>
        </p:nvSpPr>
        <p:spPr>
          <a:xfrm>
            <a:off x="1992920" y="274802"/>
            <a:ext cx="6829936"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Fiyat vs. Fiyat Ayrımcılığı (Üçüncü-Derece)</a:t>
            </a:r>
          </a:p>
        </p:txBody>
      </p:sp>
      <p:sp>
        <p:nvSpPr>
          <p:cNvPr id="5" name="Rectangle 4">
            <a:extLst>
              <a:ext uri="{FF2B5EF4-FFF2-40B4-BE49-F238E27FC236}">
                <a16:creationId xmlns:a16="http://schemas.microsoft.com/office/drawing/2014/main" id="{85B135CF-E9CD-2741-B30D-EB6528695D57}"/>
              </a:ext>
            </a:extLst>
          </p:cNvPr>
          <p:cNvSpPr/>
          <p:nvPr/>
        </p:nvSpPr>
        <p:spPr>
          <a:xfrm>
            <a:off x="2242915" y="679260"/>
            <a:ext cx="78002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EA4A2EBA-D5C4-AA4A-A46B-8A0C9D4262BB}"/>
              </a:ext>
            </a:extLst>
          </p:cNvPr>
          <p:cNvSpPr/>
          <p:nvPr/>
        </p:nvSpPr>
        <p:spPr>
          <a:xfrm>
            <a:off x="7859623" y="5223889"/>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FD386B59-43BB-AD46-B6D1-2FA6AC1ADB64}"/>
              </a:ext>
            </a:extLst>
          </p:cNvPr>
          <p:cNvSpPr/>
          <p:nvPr/>
        </p:nvSpPr>
        <p:spPr>
          <a:xfrm>
            <a:off x="5407888" y="591358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Tree>
    <p:extLst>
      <p:ext uri="{BB962C8B-B14F-4D97-AF65-F5344CB8AC3E}">
        <p14:creationId xmlns:p14="http://schemas.microsoft.com/office/powerpoint/2010/main" val="317393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609600" y="69"/>
            <a:ext cx="10972800" cy="1527175"/>
          </a:xfrm>
        </p:spPr>
        <p:txBody>
          <a:bodyPr/>
          <a:lstStyle/>
          <a:p>
            <a:r>
              <a:rPr lang="tr-TR" b="1" dirty="0">
                <a:ea typeface="MS PGothic" charset="0"/>
              </a:rPr>
              <a:t>Fiyat Ayrımcılığının Koşulları</a:t>
            </a:r>
          </a:p>
        </p:txBody>
      </p:sp>
      <p:sp>
        <p:nvSpPr>
          <p:cNvPr id="11267" name="Content Placeholder 2"/>
          <p:cNvSpPr>
            <a:spLocks noGrp="1"/>
          </p:cNvSpPr>
          <p:nvPr>
            <p:ph idx="1"/>
          </p:nvPr>
        </p:nvSpPr>
        <p:spPr>
          <a:xfrm>
            <a:off x="609600" y="1712913"/>
            <a:ext cx="10972800" cy="4895850"/>
          </a:xfrm>
        </p:spPr>
        <p:txBody>
          <a:bodyPr/>
          <a:lstStyle/>
          <a:p>
            <a:r>
              <a:rPr lang="tr-TR" dirty="0">
                <a:ea typeface="MS PGothic" charset="0"/>
              </a:rPr>
              <a:t>Fiyat ayrımcılığının başarılı olabilmesi için iki koşulun gerçekleşmesi gerekir. </a:t>
            </a:r>
          </a:p>
          <a:p>
            <a:pPr marL="971550" lvl="1" indent="-514350">
              <a:buFont typeface="Calibri" charset="0"/>
              <a:buAutoNum type="arabicPeriod"/>
            </a:pPr>
            <a:r>
              <a:rPr lang="tr-TR" dirty="0">
                <a:ea typeface="MS PGothic" charset="0"/>
              </a:rPr>
              <a:t>Firmanın talebin fiyat esnekliği farklı (farklı ödeme istekliliği) olan tüketici gruplarını ayırt edebilmesi gerekir.</a:t>
            </a:r>
          </a:p>
          <a:p>
            <a:pPr marL="971550" lvl="1" indent="-514350">
              <a:buFont typeface="Calibri" charset="0"/>
              <a:buAutoNum type="arabicPeriod"/>
            </a:pPr>
            <a:r>
              <a:rPr lang="tr-TR" dirty="0">
                <a:ea typeface="MS PGothic" charset="0"/>
              </a:rPr>
              <a:t>Firmanın mal ya da hizmetin tekrar satılmasını engellemesi gerekir.</a:t>
            </a:r>
          </a:p>
          <a:p>
            <a:pPr lvl="1">
              <a:buFont typeface="Wingdings" pitchFamily="2" charset="2"/>
              <a:buChar char="Ø"/>
            </a:pPr>
            <a:r>
              <a:rPr lang="tr-TR" sz="2400" b="1" dirty="0">
                <a:solidFill>
                  <a:srgbClr val="FF0000"/>
                </a:solidFill>
                <a:ea typeface="MS PGothic" charset="0"/>
              </a:rPr>
              <a:t>Dikkat edin ki fiyat ayrımcılığının yapılabilmesi için firmanın biraz da olsa piyasa gücüne sahip olması gerekir. </a:t>
            </a:r>
          </a:p>
          <a:p>
            <a:pPr marL="971550" lvl="1" indent="-514350">
              <a:buFont typeface="Calibri" charset="0"/>
              <a:buAutoNum type="arabicPeriod"/>
            </a:pPr>
            <a:endParaRPr lang="tr-TR" dirty="0">
              <a:ea typeface="MS PGothic" charset="0"/>
            </a:endParaRPr>
          </a:p>
        </p:txBody>
      </p:sp>
    </p:spTree>
    <p:extLst>
      <p:ext uri="{BB962C8B-B14F-4D97-AF65-F5344CB8AC3E}">
        <p14:creationId xmlns:p14="http://schemas.microsoft.com/office/powerpoint/2010/main" val="42106233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1267">
                                            <p:txEl>
                                              <p:pRg st="2" end="2"/>
                                            </p:txEl>
                                          </p:spTgt>
                                        </p:tgtEl>
                                        <p:attrNameLst>
                                          <p:attrName>style.visibility</p:attrName>
                                        </p:attrNameLst>
                                      </p:cBhvr>
                                      <p:to>
                                        <p:strVal val="visible"/>
                                      </p:to>
                                    </p:set>
                                    <p:animEffect transition="in" filter="barn(inVertical)">
                                      <p:cBhvr>
                                        <p:cTn id="12" dur="500"/>
                                        <p:tgtEl>
                                          <p:spTgt spid="1126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1267">
                                            <p:txEl>
                                              <p:pRg st="3" end="3"/>
                                            </p:txEl>
                                          </p:spTgt>
                                        </p:tgtEl>
                                        <p:attrNameLst>
                                          <p:attrName>style.visibility</p:attrName>
                                        </p:attrNameLst>
                                      </p:cBhvr>
                                      <p:to>
                                        <p:strVal val="visible"/>
                                      </p:to>
                                    </p:set>
                                    <p:animEffect transition="in" filter="barn(inVertical)">
                                      <p:cBhvr>
                                        <p:cTn id="17" dur="500"/>
                                        <p:tgtEl>
                                          <p:spTgt spid="112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09600" y="69"/>
            <a:ext cx="10972800" cy="1527175"/>
          </a:xfrm>
        </p:spPr>
        <p:txBody>
          <a:bodyPr/>
          <a:lstStyle/>
          <a:p>
            <a:r>
              <a:rPr lang="tr-TR" b="1" dirty="0">
                <a:ea typeface="MS PGothic" charset="0"/>
              </a:rPr>
              <a:t>Tüketici Gruplarını Ayırt Etmek</a:t>
            </a:r>
          </a:p>
        </p:txBody>
      </p:sp>
      <p:sp>
        <p:nvSpPr>
          <p:cNvPr id="12291" name="Content Placeholder 2"/>
          <p:cNvSpPr>
            <a:spLocks noGrp="1"/>
          </p:cNvSpPr>
          <p:nvPr>
            <p:ph idx="1"/>
          </p:nvPr>
        </p:nvSpPr>
        <p:spPr>
          <a:xfrm>
            <a:off x="609600" y="1712913"/>
            <a:ext cx="10972800" cy="4895850"/>
          </a:xfrm>
        </p:spPr>
        <p:txBody>
          <a:bodyPr/>
          <a:lstStyle/>
          <a:p>
            <a:r>
              <a:rPr lang="tr-TR" sz="2800" dirty="0">
                <a:ea typeface="MS PGothic" charset="0"/>
              </a:rPr>
              <a:t>Genel kural</a:t>
            </a:r>
          </a:p>
          <a:p>
            <a:pPr lvl="1"/>
            <a:r>
              <a:rPr lang="tr-TR" sz="2400" dirty="0">
                <a:ea typeface="MS PGothic" charset="0"/>
              </a:rPr>
              <a:t>Talebi inelastik olan tüketicilere yüksek fiyat uygula. Neden?</a:t>
            </a:r>
          </a:p>
          <a:p>
            <a:pPr lvl="1"/>
            <a:r>
              <a:rPr lang="tr-TR" sz="2400" dirty="0">
                <a:ea typeface="MS PGothic" charset="0"/>
              </a:rPr>
              <a:t>Talebi elastik olan tüketicilere düşük fiyat uygula. Neden?</a:t>
            </a:r>
          </a:p>
          <a:p>
            <a:r>
              <a:rPr lang="tr-TR" sz="2800" dirty="0">
                <a:ea typeface="MS PGothic" charset="0"/>
              </a:rPr>
              <a:t>Bu kişileri nasıl bulabiliriz?</a:t>
            </a:r>
          </a:p>
          <a:p>
            <a:pPr lvl="1"/>
            <a:r>
              <a:rPr lang="tr-TR" sz="2400" dirty="0">
                <a:ea typeface="MS PGothic" charset="0"/>
              </a:rPr>
              <a:t>Tüketicilerin kendi kendilerini gruplara seçmesine izin verin</a:t>
            </a:r>
            <a:r>
              <a:rPr lang="tr-TR" altLang="ja-JP" sz="2400" dirty="0">
                <a:ea typeface="MS PGothic" charset="0"/>
              </a:rPr>
              <a:t>.</a:t>
            </a:r>
          </a:p>
          <a:p>
            <a:pPr lvl="2"/>
            <a:r>
              <a:rPr lang="tr-TR" sz="2200" dirty="0">
                <a:latin typeface="Cambria" panose="02040503050406030204" pitchFamily="18" charset="0"/>
                <a:cs typeface="Arial" charset="0"/>
              </a:rPr>
              <a:t>Belli zamanlarda fiyat indirimleri uygulayın. (Pazar günü film matinesi)</a:t>
            </a:r>
          </a:p>
          <a:p>
            <a:pPr lvl="1"/>
            <a:r>
              <a:rPr lang="tr-TR" sz="2400" dirty="0">
                <a:ea typeface="MS PGothic" charset="0"/>
              </a:rPr>
              <a:t>Tüketicilerin gruplarını ya da kimliklerini göstermesine izin verin.</a:t>
            </a:r>
          </a:p>
          <a:p>
            <a:pPr lvl="2"/>
            <a:r>
              <a:rPr lang="tr-TR" sz="2200" dirty="0">
                <a:latin typeface="Cambria" panose="02040503050406030204" pitchFamily="18" charset="0"/>
                <a:cs typeface="Arial" charset="0"/>
              </a:rPr>
              <a:t>Öğrenci kimliğiniz var mı?  İndirim kazandınız!</a:t>
            </a:r>
          </a:p>
        </p:txBody>
      </p:sp>
    </p:spTree>
    <p:extLst>
      <p:ext uri="{BB962C8B-B14F-4D97-AF65-F5344CB8AC3E}">
        <p14:creationId xmlns:p14="http://schemas.microsoft.com/office/powerpoint/2010/main" val="27855267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291">
                                            <p:txEl>
                                              <p:pRg st="0" end="0"/>
                                            </p:txEl>
                                          </p:spTgt>
                                        </p:tgtEl>
                                        <p:attrNameLst>
                                          <p:attrName>style.visibility</p:attrName>
                                        </p:attrNameLst>
                                      </p:cBhvr>
                                      <p:to>
                                        <p:strVal val="visible"/>
                                      </p:to>
                                    </p:set>
                                    <p:animEffect transition="in" filter="barn(inVertical)">
                                      <p:cBhvr>
                                        <p:cTn id="12" dur="500"/>
                                        <p:tgtEl>
                                          <p:spTgt spid="12291">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2291">
                                            <p:txEl>
                                              <p:pRg st="2" end="2"/>
                                            </p:txEl>
                                          </p:spTgt>
                                        </p:tgtEl>
                                        <p:attrNameLst>
                                          <p:attrName>style.visibility</p:attrName>
                                        </p:attrNameLst>
                                      </p:cBhvr>
                                      <p:to>
                                        <p:strVal val="visible"/>
                                      </p:to>
                                    </p:set>
                                    <p:animEffect transition="in" filter="barn(inVertical)">
                                      <p:cBhvr>
                                        <p:cTn id="15" dur="500"/>
                                        <p:tgtEl>
                                          <p:spTgt spid="12291">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6" presetClass="entr" presetSubtype="21" fill="hold" nodeType="clickEffect">
                                  <p:stCondLst>
                                    <p:cond delay="0"/>
                                  </p:stCondLst>
                                  <p:childTnLst>
                                    <p:set>
                                      <p:cBhvr>
                                        <p:cTn id="19" dur="1" fill="hold">
                                          <p:stCondLst>
                                            <p:cond delay="0"/>
                                          </p:stCondLst>
                                        </p:cTn>
                                        <p:tgtEl>
                                          <p:spTgt spid="12291">
                                            <p:txEl>
                                              <p:pRg st="4" end="4"/>
                                            </p:txEl>
                                          </p:spTgt>
                                        </p:tgtEl>
                                        <p:attrNameLst>
                                          <p:attrName>style.visibility</p:attrName>
                                        </p:attrNameLst>
                                      </p:cBhvr>
                                      <p:to>
                                        <p:strVal val="visible"/>
                                      </p:to>
                                    </p:set>
                                    <p:animEffect transition="in" filter="barn(inVertical)">
                                      <p:cBhvr>
                                        <p:cTn id="20" dur="500"/>
                                        <p:tgtEl>
                                          <p:spTgt spid="12291">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12291">
                                            <p:txEl>
                                              <p:pRg st="5" end="5"/>
                                            </p:txEl>
                                          </p:spTgt>
                                        </p:tgtEl>
                                        <p:attrNameLst>
                                          <p:attrName>style.visibility</p:attrName>
                                        </p:attrNameLst>
                                      </p:cBhvr>
                                      <p:to>
                                        <p:strVal val="visible"/>
                                      </p:to>
                                    </p:set>
                                    <p:animEffect transition="in" filter="barn(inVertical)">
                                      <p:cBhvr>
                                        <p:cTn id="23" dur="500"/>
                                        <p:tgtEl>
                                          <p:spTgt spid="12291">
                                            <p:txEl>
                                              <p:pRg st="5" end="5"/>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6" presetClass="entr" presetSubtype="21" fill="hold" nodeType="clickEffect">
                                  <p:stCondLst>
                                    <p:cond delay="0"/>
                                  </p:stCondLst>
                                  <p:childTnLst>
                                    <p:set>
                                      <p:cBhvr>
                                        <p:cTn id="27" dur="1" fill="hold">
                                          <p:stCondLst>
                                            <p:cond delay="0"/>
                                          </p:stCondLst>
                                        </p:cTn>
                                        <p:tgtEl>
                                          <p:spTgt spid="12291">
                                            <p:txEl>
                                              <p:pRg st="6" end="6"/>
                                            </p:txEl>
                                          </p:spTgt>
                                        </p:tgtEl>
                                        <p:attrNameLst>
                                          <p:attrName>style.visibility</p:attrName>
                                        </p:attrNameLst>
                                      </p:cBhvr>
                                      <p:to>
                                        <p:strVal val="visible"/>
                                      </p:to>
                                    </p:set>
                                    <p:animEffect transition="in" filter="barn(inVertical)">
                                      <p:cBhvr>
                                        <p:cTn id="28" dur="500"/>
                                        <p:tgtEl>
                                          <p:spTgt spid="12291">
                                            <p:txEl>
                                              <p:pRg st="6" end="6"/>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12291">
                                            <p:txEl>
                                              <p:pRg st="7" end="7"/>
                                            </p:txEl>
                                          </p:spTgt>
                                        </p:tgtEl>
                                        <p:attrNameLst>
                                          <p:attrName>style.visibility</p:attrName>
                                        </p:attrNameLst>
                                      </p:cBhvr>
                                      <p:to>
                                        <p:strVal val="visible"/>
                                      </p:to>
                                    </p:set>
                                    <p:animEffect transition="in" filter="barn(inVertical)">
                                      <p:cBhvr>
                                        <p:cTn id="31" dur="500"/>
                                        <p:tgtEl>
                                          <p:spTgt spid="1229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ICRO_ch11_matine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6592"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grpSp>
        <p:nvGrpSpPr>
          <p:cNvPr id="15" name="Group 14"/>
          <p:cNvGrpSpPr/>
          <p:nvPr/>
        </p:nvGrpSpPr>
        <p:grpSpPr>
          <a:xfrm>
            <a:off x="6931380" y="2573869"/>
            <a:ext cx="4820355" cy="1312333"/>
            <a:chOff x="1531228" y="3473855"/>
            <a:chExt cx="3286307" cy="1018286"/>
          </a:xfrm>
        </p:grpSpPr>
        <p:sp>
          <p:nvSpPr>
            <p:cNvPr id="54" name="Rounded Rectangle 53"/>
            <p:cNvSpPr/>
            <p:nvPr/>
          </p:nvSpPr>
          <p:spPr>
            <a:xfrm>
              <a:off x="1531228" y="3473855"/>
              <a:ext cx="3286307" cy="1018286"/>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986343" cy="668681"/>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Matine için talep tipik olarak düşüktür. Bu gösterimler talebi elastik olan grupları cezbeder (düşük fiyat nedeniyle matineye gelen aileler ve belli bir bütçe sınırında yaşayanlar gibi). </a:t>
              </a:r>
            </a:p>
          </p:txBody>
        </p:sp>
      </p:grpSp>
      <p:cxnSp>
        <p:nvCxnSpPr>
          <p:cNvPr id="17" name="Straight Connector 16"/>
          <p:cNvCxnSpPr/>
          <p:nvPr/>
        </p:nvCxnSpPr>
        <p:spPr>
          <a:xfrm flipH="1">
            <a:off x="3002844" y="5751687"/>
            <a:ext cx="3928533" cy="0"/>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grpSp>
        <p:nvGrpSpPr>
          <p:cNvPr id="59" name="Group 58"/>
          <p:cNvGrpSpPr/>
          <p:nvPr/>
        </p:nvGrpSpPr>
        <p:grpSpPr>
          <a:xfrm>
            <a:off x="6931377" y="4314269"/>
            <a:ext cx="4820355" cy="1998133"/>
            <a:chOff x="1527119" y="3473854"/>
            <a:chExt cx="3290415" cy="1716207"/>
          </a:xfrm>
        </p:grpSpPr>
        <p:sp>
          <p:nvSpPr>
            <p:cNvPr id="60" name="Rounded Rectangle 59"/>
            <p:cNvSpPr/>
            <p:nvPr/>
          </p:nvSpPr>
          <p:spPr>
            <a:xfrm>
              <a:off x="1527119" y="3473854"/>
              <a:ext cx="3290415" cy="1716207"/>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61" name="TextBox 60"/>
            <p:cNvSpPr txBox="1"/>
            <p:nvPr/>
          </p:nvSpPr>
          <p:spPr>
            <a:xfrm>
              <a:off x="1719576" y="3594273"/>
              <a:ext cx="3067132" cy="1295319"/>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grpSp>
      <p:cxnSp>
        <p:nvCxnSpPr>
          <p:cNvPr id="20" name="Elbow Connector 19"/>
          <p:cNvCxnSpPr/>
          <p:nvPr/>
        </p:nvCxnSpPr>
        <p:spPr>
          <a:xfrm>
            <a:off x="7360363" y="1744136"/>
            <a:ext cx="2087589" cy="829733"/>
          </a:xfrm>
          <a:prstGeom prst="bentConnector2">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9125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0"/>
            <a:ext cx="12186591"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grpSp>
        <p:nvGrpSpPr>
          <p:cNvPr id="15" name="Group 14"/>
          <p:cNvGrpSpPr/>
          <p:nvPr/>
        </p:nvGrpSpPr>
        <p:grpSpPr>
          <a:xfrm>
            <a:off x="462843" y="2755901"/>
            <a:ext cx="4131732" cy="1549400"/>
            <a:chOff x="1548520" y="3489684"/>
            <a:chExt cx="3164278" cy="965525"/>
          </a:xfrm>
        </p:grpSpPr>
        <p:sp>
          <p:nvSpPr>
            <p:cNvPr id="54" name="Rounded Rectangle 53"/>
            <p:cNvSpPr/>
            <p:nvPr/>
          </p:nvSpPr>
          <p:spPr>
            <a:xfrm>
              <a:off x="1548520" y="3489684"/>
              <a:ext cx="3164278" cy="965525"/>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833734" cy="671280"/>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Akşam saatlerinde gösterime giren filmler daha çok yetişkinlerin ve çiftlerin ilgisini çeker. Bu grup inelastik olduğundan dolayı fiyat filmin zamanını ve yerini belirleyen bir faktör değildir.</a:t>
              </a:r>
            </a:p>
          </p:txBody>
        </p:sp>
      </p:grpSp>
      <p:cxnSp>
        <p:nvCxnSpPr>
          <p:cNvPr id="20" name="Elbow Connector 19"/>
          <p:cNvCxnSpPr/>
          <p:nvPr/>
        </p:nvCxnSpPr>
        <p:spPr>
          <a:xfrm rot="10800000" flipV="1">
            <a:off x="2926460" y="1837269"/>
            <a:ext cx="1892517" cy="918632"/>
          </a:xfrm>
          <a:prstGeom prst="bentConnector3">
            <a:avLst>
              <a:gd name="adj1" fmla="val 100106"/>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
        <p:nvSpPr>
          <p:cNvPr id="11" name="Rounded Rectangle 10"/>
          <p:cNvSpPr/>
          <p:nvPr/>
        </p:nvSpPr>
        <p:spPr>
          <a:xfrm>
            <a:off x="2449684" y="4551336"/>
            <a:ext cx="4820355" cy="1998133"/>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tr-TR" dirty="0">
              <a:solidFill>
                <a:prstClr val="white"/>
              </a:solidFill>
              <a:latin typeface="Cambria" panose="02040503050406030204" pitchFamily="18" charset="0"/>
            </a:endParaRPr>
          </a:p>
        </p:txBody>
      </p:sp>
      <p:sp>
        <p:nvSpPr>
          <p:cNvPr id="12" name="TextBox 11"/>
          <p:cNvSpPr txBox="1"/>
          <p:nvPr/>
        </p:nvSpPr>
        <p:spPr>
          <a:xfrm>
            <a:off x="2686751" y="4682068"/>
            <a:ext cx="4493252" cy="1508105"/>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cxnSp>
        <p:nvCxnSpPr>
          <p:cNvPr id="32" name="Straight Connector 31"/>
          <p:cNvCxnSpPr/>
          <p:nvPr/>
        </p:nvCxnSpPr>
        <p:spPr>
          <a:xfrm>
            <a:off x="7270041" y="6045200"/>
            <a:ext cx="1840097" cy="1588"/>
          </a:xfrm>
          <a:prstGeom prst="line">
            <a:avLst/>
          </a:prstGeom>
          <a:ln w="12700">
            <a:solidFill>
              <a:schemeClr val="bg1"/>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rot="16200000" flipV="1">
            <a:off x="8589438" y="5532967"/>
            <a:ext cx="1041404" cy="7"/>
          </a:xfrm>
          <a:prstGeom prst="straightConnector1">
            <a:avLst/>
          </a:prstGeom>
          <a:ln w="1270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3747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35"/>
            <a:ext cx="8229600" cy="1527175"/>
          </a:xfrm>
        </p:spPr>
        <p:txBody>
          <a:bodyPr/>
          <a:lstStyle/>
          <a:p>
            <a:r>
              <a:rPr lang="tr-TR" altLang="en-US" b="1" dirty="0"/>
              <a:t>Hafta #9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39050"/>
            <a:ext cx="8229600" cy="4232357"/>
          </a:xfrm>
        </p:spPr>
        <p:txBody>
          <a:bodyPr/>
          <a:lstStyle/>
          <a:p>
            <a:pPr marL="514350" indent="-514350" eaLnBrk="1" hangingPunct="1">
              <a:buFont typeface="+mj-lt"/>
              <a:buAutoNum type="arabicPeriod"/>
            </a:pPr>
            <a:r>
              <a:rPr lang="tr-TR" altLang="en-US" sz="2000" dirty="0">
                <a:cs typeface="Arial" panose="020B0604020202020204" pitchFamily="34" charset="0"/>
              </a:rPr>
              <a:t>Fiyat ayrımcılığı nedir?</a:t>
            </a:r>
          </a:p>
          <a:p>
            <a:pPr marL="514350" indent="-514350" eaLnBrk="1" hangingPunct="1">
              <a:buFont typeface="+mj-lt"/>
              <a:buAutoNum type="arabicPeriod"/>
            </a:pPr>
            <a:r>
              <a:rPr lang="tr-TR" altLang="en-US" sz="2000" dirty="0">
                <a:cs typeface="Arial" panose="020B0604020202020204" pitchFamily="34" charset="0"/>
              </a:rPr>
              <a:t>Fiyat ayrımcılığı nasıl uygulanır?</a:t>
            </a:r>
          </a:p>
          <a:p>
            <a:pPr marL="514350" indent="-514350" eaLnBrk="1" hangingPunct="1">
              <a:buFont typeface="+mj-lt"/>
              <a:buAutoNum type="arabicPeriod"/>
            </a:pPr>
            <a:r>
              <a:rPr lang="tr-TR" altLang="en-US" sz="2000" dirty="0">
                <a:cs typeface="Arial" panose="020B0604020202020204" pitchFamily="34" charset="0"/>
              </a:rPr>
              <a:t>Fiyat Ayrımcılığının Örnekleri</a:t>
            </a:r>
          </a:p>
          <a:p>
            <a:pPr marL="514350" indent="-514350" eaLnBrk="1" hangingPunct="1">
              <a:buFont typeface="+mj-lt"/>
              <a:buAutoNum type="arabicPeriod"/>
            </a:pPr>
            <a:r>
              <a:rPr lang="tr-TR" altLang="en-US" sz="2000" dirty="0">
                <a:cs typeface="Arial" panose="020B0604020202020204" pitchFamily="34" charset="0"/>
              </a:rPr>
              <a:t>Fiyat Ayrımcılığının Önemi*</a:t>
            </a:r>
          </a:p>
          <a:p>
            <a:pPr marL="514350" indent="-514350" eaLnBrk="1" hangingPunct="1">
              <a:buFont typeface="+mj-lt"/>
              <a:buAutoNum type="arabicPeriod"/>
            </a:pPr>
            <a:r>
              <a:rPr lang="tr-TR" altLang="en-US" sz="2000" dirty="0">
                <a:cs typeface="Arial" panose="020B0604020202020204" pitchFamily="34" charset="0"/>
              </a:rPr>
              <a:t>Fiyat Ayrımcılığının Koşulları*</a:t>
            </a:r>
          </a:p>
          <a:p>
            <a:pPr marL="514350" indent="-514350" eaLnBrk="1" hangingPunct="1">
              <a:buFont typeface="+mj-lt"/>
              <a:buAutoNum type="arabicPeriod"/>
            </a:pPr>
            <a:r>
              <a:rPr lang="tr-TR" altLang="en-US" sz="2000" dirty="0">
                <a:ea typeface="MS PGothic" charset="0"/>
                <a:cs typeface="Arial" panose="020B0604020202020204" pitchFamily="34" charset="0"/>
              </a:rPr>
              <a:t>Arbitraj</a:t>
            </a:r>
          </a:p>
          <a:p>
            <a:pPr marL="514350" indent="-514350" eaLnBrk="1" hangingPunct="1">
              <a:buFont typeface="+mj-lt"/>
              <a:buAutoNum type="arabicPeriod"/>
            </a:pPr>
            <a:r>
              <a:rPr lang="tr-TR" altLang="en-US" sz="2000" dirty="0">
                <a:ea typeface="MS PGothic" charset="0"/>
                <a:cs typeface="Arial" panose="020B0604020202020204" pitchFamily="34" charset="0"/>
              </a:rPr>
              <a:t>Tek Fiyat vs. Fiyat Ayrımcılığı (Üçüncü-Derece)*</a:t>
            </a:r>
          </a:p>
          <a:p>
            <a:pPr marL="514350" indent="-514350" eaLnBrk="1" hangingPunct="1">
              <a:buFont typeface="+mj-lt"/>
              <a:buAutoNum type="arabicPeriod"/>
            </a:pPr>
            <a:r>
              <a:rPr lang="tr-TR" altLang="en-US" sz="2000" dirty="0">
                <a:ea typeface="MS PGothic" charset="0"/>
                <a:cs typeface="Arial" panose="020B0604020202020204" pitchFamily="34" charset="0"/>
              </a:rPr>
              <a:t>Birinci-Derece (Tam) Fiyat Ayrımcılığı*</a:t>
            </a:r>
          </a:p>
          <a:p>
            <a:pPr marL="514350" indent="-514350" eaLnBrk="1" hangingPunct="1">
              <a:buFont typeface="+mj-lt"/>
              <a:buAutoNum type="arabicPeriod"/>
            </a:pPr>
            <a:r>
              <a:rPr lang="tr-TR" altLang="en-US" sz="2000" dirty="0">
                <a:ea typeface="MS PGothic" charset="0"/>
                <a:cs typeface="Arial" panose="020B0604020202020204" pitchFamily="34" charset="0"/>
              </a:rPr>
              <a:t>Piyasa Yapılarının Karşılaştırılması*</a:t>
            </a:r>
          </a:p>
          <a:p>
            <a:pPr marL="514350" indent="-514350" eaLnBrk="1" hangingPunct="1">
              <a:buFont typeface="+mj-lt"/>
              <a:buAutoNum type="arabicPeriod"/>
            </a:pPr>
            <a:r>
              <a:rPr lang="tr-TR" altLang="en-US" sz="2000" dirty="0">
                <a:cs typeface="Arial" panose="020B0604020202020204" pitchFamily="34" charset="0"/>
              </a:rPr>
              <a:t>Fiyat Ayrımcılığının </a:t>
            </a:r>
            <a:r>
              <a:rPr lang="tr-TR" altLang="en-US" sz="2000" dirty="0">
                <a:ea typeface="MS PGothic" charset="0"/>
                <a:cs typeface="Arial" panose="020B0604020202020204" pitchFamily="34" charset="0"/>
              </a:rPr>
              <a:t>Refah Etkileri*</a:t>
            </a:r>
          </a:p>
          <a:p>
            <a:pPr marL="0" indent="0" eaLnBrk="1" hangingPunct="1">
              <a:buNone/>
            </a:pPr>
            <a:r>
              <a:rPr lang="tr-TR" altLang="en-US" sz="1600" dirty="0">
                <a:ea typeface="MS PGothic" charset="0"/>
              </a:rPr>
              <a:t>"*" En önemli konu başlıklarını belirtir. </a:t>
            </a:r>
          </a:p>
          <a:p>
            <a:pPr marL="0" indent="0" eaLnBrk="1" hangingPunct="1">
              <a:buNone/>
            </a:pPr>
            <a:r>
              <a:rPr lang="tr-TR" altLang="en-US" sz="1600" dirty="0" err="1">
                <a:ea typeface="MS PGothic" charset="0"/>
              </a:rPr>
              <a:t>Mateer</a:t>
            </a:r>
            <a:r>
              <a:rPr lang="tr-TR" altLang="en-US" sz="1600" dirty="0">
                <a:ea typeface="MS PGothic" charset="0"/>
              </a:rPr>
              <a:t> ve </a:t>
            </a:r>
            <a:r>
              <a:rPr lang="tr-TR" altLang="en-US" sz="1600" dirty="0" err="1">
                <a:ea typeface="MS PGothic" charset="0"/>
              </a:rPr>
              <a:t>Coppock</a:t>
            </a:r>
            <a:r>
              <a:rPr lang="tr-TR" altLang="en-US" sz="1600" dirty="0">
                <a:ea typeface="MS PGothic" charset="0"/>
              </a:rPr>
              <a:t>: Bölüm #11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2236ABD3-DA4B-6E4B-BE75-7878DA0867D6}"/>
              </a:ext>
            </a:extLst>
          </p:cNvPr>
          <p:cNvSpPr txBox="1"/>
          <p:nvPr/>
        </p:nvSpPr>
        <p:spPr>
          <a:xfrm>
            <a:off x="161900" y="5957667"/>
            <a:ext cx="11696700" cy="901825"/>
          </a:xfrm>
          <a:prstGeom prst="rect">
            <a:avLst/>
          </a:prstGeom>
          <a:noFill/>
        </p:spPr>
        <p:txBody>
          <a:bodyPr wrap="square" rtlCol="0">
            <a:no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eş anlamlı olarak kullanılmıştır. </a:t>
            </a:r>
          </a:p>
          <a:p>
            <a:endParaRPr lang="tr-TR" dirty="0">
              <a:latin typeface="Cambria"/>
            </a:endParaRPr>
          </a:p>
        </p:txBody>
      </p:sp>
    </p:spTree>
    <p:extLst>
      <p:ext uri="{BB962C8B-B14F-4D97-AF65-F5344CB8AC3E}">
        <p14:creationId xmlns:p14="http://schemas.microsoft.com/office/powerpoint/2010/main" val="885511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609600" y="69"/>
            <a:ext cx="10972800" cy="1527175"/>
          </a:xfrm>
        </p:spPr>
        <p:txBody>
          <a:bodyPr/>
          <a:lstStyle/>
          <a:p>
            <a:r>
              <a:rPr lang="tr-TR" b="1" dirty="0">
                <a:ea typeface="MS PGothic" charset="0"/>
              </a:rPr>
              <a:t>Tekrar Satımın Engellenmesi</a:t>
            </a:r>
          </a:p>
        </p:txBody>
      </p:sp>
      <p:sp>
        <p:nvSpPr>
          <p:cNvPr id="13315" name="Content Placeholder 2"/>
          <p:cNvSpPr>
            <a:spLocks noGrp="1"/>
          </p:cNvSpPr>
          <p:nvPr>
            <p:ph idx="1"/>
          </p:nvPr>
        </p:nvSpPr>
        <p:spPr>
          <a:xfrm>
            <a:off x="609600" y="1712913"/>
            <a:ext cx="10972800" cy="4895850"/>
          </a:xfrm>
        </p:spPr>
        <p:txBody>
          <a:bodyPr/>
          <a:lstStyle/>
          <a:p>
            <a:r>
              <a:rPr lang="tr-TR" sz="2800" dirty="0">
                <a:ea typeface="MS PGothic" charset="0"/>
              </a:rPr>
              <a:t>Eğer "düşük" fiyatlı grup düşük fiyattan malı ya da hizmeti satın alıp "yüksek" fiyatlı gruba tekrar satarsa firmanın iki farklı fiyat politikası yanı fiyat ayrımcılığı çalışmayacaktır.</a:t>
            </a:r>
            <a:endParaRPr lang="tr-TR" altLang="ja-JP" sz="2800" dirty="0">
              <a:ea typeface="MS PGothic" charset="0"/>
            </a:endParaRPr>
          </a:p>
          <a:p>
            <a:pPr lvl="1"/>
            <a:r>
              <a:rPr lang="tr-TR" sz="2400" dirty="0">
                <a:ea typeface="MS PGothic" charset="0"/>
              </a:rPr>
              <a:t>Buna arbitraj denir.</a:t>
            </a:r>
          </a:p>
          <a:p>
            <a:r>
              <a:rPr lang="tr-TR" sz="2800" dirty="0">
                <a:ea typeface="MS PGothic" charset="0"/>
              </a:rPr>
              <a:t>Arbitraj engellenmesinin örnekleri</a:t>
            </a:r>
          </a:p>
          <a:p>
            <a:pPr lvl="1"/>
            <a:r>
              <a:rPr lang="tr-TR" sz="2400" dirty="0">
                <a:ea typeface="MS PGothic" charset="0"/>
              </a:rPr>
              <a:t>Hava yolu şirketlerinin resimli kimlik istemesi</a:t>
            </a:r>
          </a:p>
          <a:p>
            <a:pPr lvl="1"/>
            <a:r>
              <a:rPr lang="tr-TR" sz="2400" dirty="0">
                <a:ea typeface="MS PGothic" charset="0"/>
              </a:rPr>
              <a:t>Üzerinde seans zamanını gösteren sinema biletleri</a:t>
            </a:r>
          </a:p>
          <a:p>
            <a:pPr lvl="1"/>
            <a:r>
              <a:rPr lang="tr-TR" sz="2400" dirty="0">
                <a:ea typeface="MS PGothic" charset="0"/>
              </a:rPr>
              <a:t>Mallardan ziyade saç kesimi gibi hizmetlere fiyat ayrımcılığı uygulamak.</a:t>
            </a:r>
          </a:p>
        </p:txBody>
      </p:sp>
    </p:spTree>
    <p:extLst>
      <p:ext uri="{BB962C8B-B14F-4D97-AF65-F5344CB8AC3E}">
        <p14:creationId xmlns:p14="http://schemas.microsoft.com/office/powerpoint/2010/main" val="35709502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3315">
                                            <p:txEl>
                                              <p:pRg st="3" end="3"/>
                                            </p:txEl>
                                          </p:spTgt>
                                        </p:tgtEl>
                                        <p:attrNameLst>
                                          <p:attrName>style.visibility</p:attrName>
                                        </p:attrNameLst>
                                      </p:cBhvr>
                                      <p:to>
                                        <p:strVal val="visible"/>
                                      </p:to>
                                    </p:set>
                                    <p:animEffect transition="in" filter="barn(inVertical)">
                                      <p:cBhvr>
                                        <p:cTn id="7" dur="500"/>
                                        <p:tgtEl>
                                          <p:spTgt spid="133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3315">
                                            <p:txEl>
                                              <p:pRg st="4" end="4"/>
                                            </p:txEl>
                                          </p:spTgt>
                                        </p:tgtEl>
                                        <p:attrNameLst>
                                          <p:attrName>style.visibility</p:attrName>
                                        </p:attrNameLst>
                                      </p:cBhvr>
                                      <p:to>
                                        <p:strVal val="visible"/>
                                      </p:to>
                                    </p:set>
                                    <p:animEffect transition="in" filter="barn(inVertical)">
                                      <p:cBhvr>
                                        <p:cTn id="10" dur="500"/>
                                        <p:tgtEl>
                                          <p:spTgt spid="13315">
                                            <p:txEl>
                                              <p:pRg st="4" end="4"/>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3315">
                                            <p:txEl>
                                              <p:pRg st="5" end="5"/>
                                            </p:txEl>
                                          </p:spTgt>
                                        </p:tgtEl>
                                        <p:attrNameLst>
                                          <p:attrName>style.visibility</p:attrName>
                                        </p:attrNameLst>
                                      </p:cBhvr>
                                      <p:to>
                                        <p:strVal val="visible"/>
                                      </p:to>
                                    </p:set>
                                    <p:animEffect transition="in" filter="barn(inVertical)">
                                      <p:cBhvr>
                                        <p:cTn id="13" dur="500"/>
                                        <p:tgtEl>
                                          <p:spTgt spid="133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tr-TR" b="1" dirty="0">
                <a:ea typeface="MS PGothic" charset="0"/>
                <a:cs typeface="MS PGothic" charset="0"/>
              </a:rPr>
              <a:t>Arbitrajın Örnekleri</a:t>
            </a:r>
          </a:p>
        </p:txBody>
      </p:sp>
      <p:sp>
        <p:nvSpPr>
          <p:cNvPr id="27650" name="Content Placeholder 2"/>
          <p:cNvSpPr>
            <a:spLocks noGrp="1"/>
          </p:cNvSpPr>
          <p:nvPr>
            <p:ph idx="1"/>
          </p:nvPr>
        </p:nvSpPr>
        <p:spPr/>
        <p:txBody>
          <a:bodyPr/>
          <a:lstStyle/>
          <a:p>
            <a:r>
              <a:rPr lang="tr-TR" sz="2800" dirty="0">
                <a:ea typeface="MS PGothic" charset="0"/>
                <a:cs typeface="MS PGothic" charset="0"/>
              </a:rPr>
              <a:t>Varsayın ki üniversiteniz </a:t>
            </a:r>
            <a:r>
              <a:rPr lang="tr-TR" altLang="ja-JP" sz="2800" dirty="0">
                <a:ea typeface="MS PGothic" charset="0"/>
                <a:cs typeface="MS PGothic" charset="0"/>
              </a:rPr>
              <a:t>"U Magazin" adlı popüler bir magazin yayınını satıyor.</a:t>
            </a:r>
          </a:p>
          <a:p>
            <a:r>
              <a:rPr lang="tr-TR" sz="2800" dirty="0">
                <a:ea typeface="MS PGothic" charset="0"/>
                <a:cs typeface="MS PGothic" charset="0"/>
              </a:rPr>
              <a:t>Magazinler kampüste herkese satılıyor ve aşağıdaki ilanlar sergileniyor:</a:t>
            </a:r>
          </a:p>
        </p:txBody>
      </p:sp>
      <p:sp>
        <p:nvSpPr>
          <p:cNvPr id="4" name="TextBox 3"/>
          <p:cNvSpPr txBox="1">
            <a:spLocks noChangeArrowheads="1"/>
          </p:cNvSpPr>
          <p:nvPr/>
        </p:nvSpPr>
        <p:spPr bwMode="auto">
          <a:xfrm>
            <a:off x="2540000" y="4265676"/>
            <a:ext cx="2641600" cy="1754187"/>
          </a:xfrm>
          <a:prstGeom prst="rect">
            <a:avLst/>
          </a:prstGeom>
          <a:solidFill>
            <a:srgbClr val="FFC00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Öğretim Üyesi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$2.00</a:t>
            </a:r>
          </a:p>
        </p:txBody>
      </p:sp>
      <p:sp>
        <p:nvSpPr>
          <p:cNvPr id="5" name="TextBox 4"/>
          <p:cNvSpPr txBox="1">
            <a:spLocks noChangeArrowheads="1"/>
          </p:cNvSpPr>
          <p:nvPr/>
        </p:nvSpPr>
        <p:spPr bwMode="auto">
          <a:xfrm>
            <a:off x="6299200" y="4265676"/>
            <a:ext cx="2641600" cy="1754187"/>
          </a:xfrm>
          <a:prstGeom prst="rect">
            <a:avLst/>
          </a:prstGeom>
          <a:solidFill>
            <a:srgbClr val="92D05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Öğrenci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$1.00</a:t>
            </a:r>
          </a:p>
        </p:txBody>
      </p:sp>
    </p:spTree>
    <p:extLst>
      <p:ext uri="{BB962C8B-B14F-4D97-AF65-F5344CB8AC3E}">
        <p14:creationId xmlns:p14="http://schemas.microsoft.com/office/powerpoint/2010/main" val="20790974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heckerboard(across)">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54418" y="2676576"/>
            <a:ext cx="2662767" cy="12731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5" name="Picture 34" descr="text2.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462467" y="3216282"/>
            <a:ext cx="2738967" cy="1236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2" name="Picture 31" descr="Rgreen.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682351" y="3421063"/>
            <a:ext cx="1799167" cy="10461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descr="L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16028" y="3406778"/>
            <a:ext cx="1951567" cy="10461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1749" name="Picture 20" descr="axe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14901" y="1862138"/>
            <a:ext cx="11029951" cy="3632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descr="L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20233" y="2346325"/>
            <a:ext cx="4207933" cy="2319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6" name="Picture 25" descr="L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20233" y="2400304"/>
            <a:ext cx="2711451" cy="2587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2" name="Picture 21" descr="L30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78401" y="3313164"/>
            <a:ext cx="2637367" cy="18827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5" name="Picture 24" descr="Lm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03768" y="4256088"/>
            <a:ext cx="4842933" cy="266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7" name="Picture 26" descr="R200.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142569" y="3840163"/>
            <a:ext cx="3397251" cy="1408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8" name="Picture 27" descr="R300.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142601" y="3327451"/>
            <a:ext cx="2484967" cy="1920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9" name="Picture 28" descr="R400.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6142567" y="2803527"/>
            <a:ext cx="1547284" cy="2435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0" name="Picture 29" descr="Rd.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6682320" y="2395544"/>
            <a:ext cx="4233333" cy="2338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3" name="Picture 32" descr="Rmc.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6142568" y="4256088"/>
            <a:ext cx="4792133" cy="266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4" name="Picture 33" descr="text1.eps"/>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6665391" y="2135188"/>
            <a:ext cx="2711449" cy="12938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6" name="Picture 35" descr="title1.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2419353" y="5522913"/>
            <a:ext cx="1725083" cy="361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7" name="Picture 36" descr="title2.eps"/>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7973518" y="5537200"/>
            <a:ext cx="2459567" cy="361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1762" name="Title 18"/>
          <p:cNvSpPr>
            <a:spLocks noGrp="1"/>
          </p:cNvSpPr>
          <p:nvPr>
            <p:ph type="title"/>
          </p:nvPr>
        </p:nvSpPr>
        <p:spPr>
          <a:xfrm>
            <a:off x="623711" y="127000"/>
            <a:ext cx="10972800" cy="1143000"/>
          </a:xfrm>
        </p:spPr>
        <p:txBody>
          <a:bodyPr/>
          <a:lstStyle/>
          <a:p>
            <a:pPr eaLnBrk="1" hangingPunct="1"/>
            <a:r>
              <a:rPr lang="tr-TR" sz="4000" b="1" dirty="0">
                <a:ea typeface="MS PGothic" charset="0"/>
              </a:rPr>
              <a:t>Tek Fiyat vs. Fiyat Ayrımcılığı</a:t>
            </a:r>
            <a:br>
              <a:rPr lang="tr-TR" sz="4000" b="1" dirty="0">
                <a:ea typeface="MS PGothic" charset="0"/>
              </a:rPr>
            </a:br>
            <a:r>
              <a:rPr lang="tr-TR" sz="4000" b="1" dirty="0">
                <a:ea typeface="MS PGothic" charset="0"/>
              </a:rPr>
              <a:t>Üçüncü-Derece Fiyat Ayrımcılığı</a:t>
            </a:r>
          </a:p>
        </p:txBody>
      </p:sp>
      <p:sp>
        <p:nvSpPr>
          <p:cNvPr id="20" name="TextBox 19"/>
          <p:cNvSpPr txBox="1"/>
          <p:nvPr/>
        </p:nvSpPr>
        <p:spPr>
          <a:xfrm>
            <a:off x="4762338" y="599944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21" name="Rectangle 20">
            <a:extLst>
              <a:ext uri="{FF2B5EF4-FFF2-40B4-BE49-F238E27FC236}">
                <a16:creationId xmlns:a16="http://schemas.microsoft.com/office/drawing/2014/main" id="{33DF0088-C906-4342-BAC8-F6E9E6746BC1}"/>
              </a:ext>
            </a:extLst>
          </p:cNvPr>
          <p:cNvSpPr/>
          <p:nvPr/>
        </p:nvSpPr>
        <p:spPr>
          <a:xfrm>
            <a:off x="327445" y="18313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8" name="Rectangle 37">
            <a:extLst>
              <a:ext uri="{FF2B5EF4-FFF2-40B4-BE49-F238E27FC236}">
                <a16:creationId xmlns:a16="http://schemas.microsoft.com/office/drawing/2014/main" id="{473FBFEB-E287-954E-BB75-DA1892BC9E39}"/>
              </a:ext>
            </a:extLst>
          </p:cNvPr>
          <p:cNvSpPr/>
          <p:nvPr/>
        </p:nvSpPr>
        <p:spPr>
          <a:xfrm>
            <a:off x="5987566" y="1833796"/>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9" name="Rectangle 38">
            <a:extLst>
              <a:ext uri="{FF2B5EF4-FFF2-40B4-BE49-F238E27FC236}">
                <a16:creationId xmlns:a16="http://schemas.microsoft.com/office/drawing/2014/main" id="{EDE7772C-E30D-3C46-8FF0-A5CF24B316EF}"/>
              </a:ext>
            </a:extLst>
          </p:cNvPr>
          <p:cNvSpPr/>
          <p:nvPr/>
        </p:nvSpPr>
        <p:spPr>
          <a:xfrm>
            <a:off x="1991811" y="5465712"/>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
        <p:nvSpPr>
          <p:cNvPr id="40" name="Rectangle 39">
            <a:extLst>
              <a:ext uri="{FF2B5EF4-FFF2-40B4-BE49-F238E27FC236}">
                <a16:creationId xmlns:a16="http://schemas.microsoft.com/office/drawing/2014/main" id="{3E5E7731-E932-214C-B3CD-6610D8CC8FE0}"/>
              </a:ext>
            </a:extLst>
          </p:cNvPr>
          <p:cNvSpPr/>
          <p:nvPr/>
        </p:nvSpPr>
        <p:spPr>
          <a:xfrm>
            <a:off x="7856877" y="5474484"/>
            <a:ext cx="2692846"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Fiyat Ayrımcılığı</a:t>
            </a:r>
          </a:p>
        </p:txBody>
      </p:sp>
      <p:sp>
        <p:nvSpPr>
          <p:cNvPr id="41" name="Rectangle 40">
            <a:extLst>
              <a:ext uri="{FF2B5EF4-FFF2-40B4-BE49-F238E27FC236}">
                <a16:creationId xmlns:a16="http://schemas.microsoft.com/office/drawing/2014/main" id="{AA1F1798-57A4-CD42-B56B-E343B00BED5D}"/>
              </a:ext>
            </a:extLst>
          </p:cNvPr>
          <p:cNvSpPr/>
          <p:nvPr/>
        </p:nvSpPr>
        <p:spPr>
          <a:xfrm>
            <a:off x="4057074" y="5092804"/>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2" name="Rectangle 41">
            <a:extLst>
              <a:ext uri="{FF2B5EF4-FFF2-40B4-BE49-F238E27FC236}">
                <a16:creationId xmlns:a16="http://schemas.microsoft.com/office/drawing/2014/main" id="{3BD6A55F-9977-BD43-9D31-4C21229C0397}"/>
              </a:ext>
            </a:extLst>
          </p:cNvPr>
          <p:cNvSpPr/>
          <p:nvPr/>
        </p:nvSpPr>
        <p:spPr>
          <a:xfrm>
            <a:off x="9802906" y="5074022"/>
            <a:ext cx="2225493"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3" name="Rectangle 42">
            <a:extLst>
              <a:ext uri="{FF2B5EF4-FFF2-40B4-BE49-F238E27FC236}">
                <a16:creationId xmlns:a16="http://schemas.microsoft.com/office/drawing/2014/main" id="{6FAE80E4-B7B8-DD46-AB61-771C84BFB822}"/>
              </a:ext>
            </a:extLst>
          </p:cNvPr>
          <p:cNvSpPr/>
          <p:nvPr/>
        </p:nvSpPr>
        <p:spPr>
          <a:xfrm>
            <a:off x="7149531" y="198252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$400'a satıldığı için ekstra hasılat</a:t>
            </a:r>
          </a:p>
        </p:txBody>
      </p:sp>
      <p:sp>
        <p:nvSpPr>
          <p:cNvPr id="44" name="Rectangle 43">
            <a:extLst>
              <a:ext uri="{FF2B5EF4-FFF2-40B4-BE49-F238E27FC236}">
                <a16:creationId xmlns:a16="http://schemas.microsoft.com/office/drawing/2014/main" id="{6CFC7378-4C5B-254D-898A-A41FE8253AE9}"/>
              </a:ext>
            </a:extLst>
          </p:cNvPr>
          <p:cNvSpPr/>
          <p:nvPr/>
        </p:nvSpPr>
        <p:spPr>
          <a:xfrm>
            <a:off x="8213878" y="257541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$300'a satılamadığı için hasılattaki kayıp</a:t>
            </a:r>
          </a:p>
        </p:txBody>
      </p:sp>
      <p:sp>
        <p:nvSpPr>
          <p:cNvPr id="45" name="Rectangle 44">
            <a:extLst>
              <a:ext uri="{FF2B5EF4-FFF2-40B4-BE49-F238E27FC236}">
                <a16:creationId xmlns:a16="http://schemas.microsoft.com/office/drawing/2014/main" id="{69D3044F-C2FE-1D47-8746-1A38475BCB24}"/>
              </a:ext>
            </a:extLst>
          </p:cNvPr>
          <p:cNvSpPr/>
          <p:nvPr/>
        </p:nvSpPr>
        <p:spPr>
          <a:xfrm>
            <a:off x="9191894" y="3155093"/>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$200'a satıldığı için ekstra hasılat</a:t>
            </a:r>
          </a:p>
        </p:txBody>
      </p:sp>
    </p:spTree>
    <p:extLst>
      <p:ext uri="{BB962C8B-B14F-4D97-AF65-F5344CB8AC3E}">
        <p14:creationId xmlns:p14="http://schemas.microsoft.com/office/powerpoint/2010/main" val="35565613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down)">
                                      <p:cBhvr>
                                        <p:cTn id="12" dur="1000"/>
                                        <p:tgtEl>
                                          <p:spTgt spid="3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1000"/>
                                        <p:tgtEl>
                                          <p:spTgt spid="2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left)">
                                      <p:cBhvr>
                                        <p:cTn id="22" dur="1000"/>
                                        <p:tgtEl>
                                          <p:spTgt spid="2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0"/>
                                        <p:tgtEl>
                                          <p:spTgt spid="2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down)">
                                      <p:cBhvr>
                                        <p:cTn id="32" dur="1000"/>
                                        <p:tgtEl>
                                          <p:spTgt spid="2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down)">
                                      <p:cBhvr>
                                        <p:cTn id="37" dur="1000"/>
                                        <p:tgtEl>
                                          <p:spTgt spid="24"/>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wipe(left)">
                                      <p:cBhvr>
                                        <p:cTn id="42" dur="1000"/>
                                        <p:tgtEl>
                                          <p:spTgt spid="30"/>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left)">
                                      <p:cBhvr>
                                        <p:cTn id="47" dur="1000"/>
                                        <p:tgtEl>
                                          <p:spTgt spid="33"/>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down)">
                                      <p:cBhvr>
                                        <p:cTn id="57" dur="1000"/>
                                        <p:tgtEl>
                                          <p:spTgt spid="29"/>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4" fill="hold"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wipe(down)">
                                      <p:cBhvr>
                                        <p:cTn id="62" dur="1000"/>
                                        <p:tgtEl>
                                          <p:spTgt spid="27"/>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4" fill="hold" nodeType="click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wipe(down)">
                                      <p:cBhvr>
                                        <p:cTn id="67" dur="1000"/>
                                        <p:tgtEl>
                                          <p:spTgt spid="3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4" fill="hold" nodeType="click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wipe(down)">
                                      <p:cBhvr>
                                        <p:cTn id="72" dur="1000"/>
                                        <p:tgtEl>
                                          <p:spTgt spid="34"/>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4" fill="hold" nodeType="click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wipe(down)">
                                      <p:cBhvr>
                                        <p:cTn id="77" dur="1000"/>
                                        <p:tgtEl>
                                          <p:spTgt spid="35"/>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4" fill="hold"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wipe(down)">
                                      <p:cBhvr>
                                        <p:cTn id="82"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609600" y="51"/>
            <a:ext cx="10972800" cy="1527175"/>
          </a:xfrm>
        </p:spPr>
        <p:txBody>
          <a:bodyPr/>
          <a:lstStyle/>
          <a:p>
            <a:r>
              <a:rPr lang="tr-TR" b="1" dirty="0">
                <a:ea typeface="MS PGothic" charset="0"/>
              </a:rPr>
              <a:t>Grafiksel Özet</a:t>
            </a:r>
          </a:p>
        </p:txBody>
      </p:sp>
      <p:sp>
        <p:nvSpPr>
          <p:cNvPr id="17411" name="Content Placeholder 2"/>
          <p:cNvSpPr>
            <a:spLocks noGrp="1"/>
          </p:cNvSpPr>
          <p:nvPr>
            <p:ph idx="1"/>
          </p:nvPr>
        </p:nvSpPr>
        <p:spPr>
          <a:xfrm>
            <a:off x="609600" y="1527226"/>
            <a:ext cx="10972800" cy="4895850"/>
          </a:xfrm>
        </p:spPr>
        <p:txBody>
          <a:bodyPr/>
          <a:lstStyle/>
          <a:p>
            <a:r>
              <a:rPr lang="tr-TR" sz="3200" dirty="0">
                <a:ea typeface="MS PGothic" charset="0"/>
              </a:rPr>
              <a:t>Tek fiyat uygulayan firma ile fiyat ayrımcılığı uygulayan firmanın karşılaştırılması.</a:t>
            </a:r>
          </a:p>
          <a:p>
            <a:r>
              <a:rPr lang="tr-TR" sz="3200" dirty="0">
                <a:ea typeface="MS PGothic" charset="0"/>
              </a:rPr>
              <a:t>Fiyat ayrımcılığı durumunda:</a:t>
            </a:r>
          </a:p>
          <a:p>
            <a:pPr lvl="1"/>
            <a:r>
              <a:rPr lang="tr-TR" sz="2800" dirty="0">
                <a:ea typeface="MS PGothic" charset="0"/>
              </a:rPr>
              <a:t>En inelastik olan kişiler daha yüksek fiyat öder.</a:t>
            </a:r>
          </a:p>
          <a:p>
            <a:pPr lvl="1"/>
            <a:r>
              <a:rPr lang="tr-TR" sz="2800" dirty="0">
                <a:ea typeface="MS PGothic" charset="0"/>
              </a:rPr>
              <a:t>Firma daha elastik olan tüketicileri piyasaya girmeye cezbetmek için daha düşük fiyat da talep eder. </a:t>
            </a:r>
          </a:p>
          <a:p>
            <a:pPr lvl="1"/>
            <a:r>
              <a:rPr lang="tr-TR" sz="2800" dirty="0">
                <a:ea typeface="MS PGothic" charset="0"/>
              </a:rPr>
              <a:t>Genel satış miktarı artar.</a:t>
            </a:r>
          </a:p>
          <a:p>
            <a:pPr lvl="1"/>
            <a:r>
              <a:rPr lang="tr-TR" sz="2800" dirty="0">
                <a:ea typeface="MS PGothic" charset="0"/>
              </a:rPr>
              <a:t>Toplamda, refah artar ve kayıp düşer.</a:t>
            </a:r>
          </a:p>
          <a:p>
            <a:r>
              <a:rPr lang="tr-TR" sz="2400" dirty="0">
                <a:solidFill>
                  <a:srgbClr val="FF0000"/>
                </a:solidFill>
                <a:ea typeface="MS PGothic" charset="0"/>
              </a:rPr>
              <a:t>Lütfen tam rekabetçi piyasa, tekelci piyasa ve fiyat ayrımcılığı uygulayan tekel arasında refah karşılaştırması yapan Akademi Ekonometri Web Sitesi'ndeki </a:t>
            </a:r>
            <a:r>
              <a:rPr lang="tr-TR" sz="2400" dirty="0" err="1">
                <a:solidFill>
                  <a:srgbClr val="FF0000"/>
                </a:solidFill>
                <a:ea typeface="MS PGothic" charset="0"/>
              </a:rPr>
              <a:t>pdf</a:t>
            </a:r>
            <a:r>
              <a:rPr lang="tr-TR" sz="2400" dirty="0">
                <a:solidFill>
                  <a:srgbClr val="FF0000"/>
                </a:solidFill>
                <a:ea typeface="MS PGothic" charset="0"/>
              </a:rPr>
              <a:t> dosyasını inceleyin.</a:t>
            </a:r>
          </a:p>
        </p:txBody>
      </p:sp>
    </p:spTree>
    <p:extLst>
      <p:ext uri="{BB962C8B-B14F-4D97-AF65-F5344CB8AC3E}">
        <p14:creationId xmlns:p14="http://schemas.microsoft.com/office/powerpoint/2010/main" val="25595210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7411">
                                            <p:txEl>
                                              <p:pRg st="2" end="2"/>
                                            </p:txEl>
                                          </p:spTgt>
                                        </p:tgtEl>
                                        <p:attrNameLst>
                                          <p:attrName>style.visibility</p:attrName>
                                        </p:attrNameLst>
                                      </p:cBhvr>
                                      <p:to>
                                        <p:strVal val="visible"/>
                                      </p:to>
                                    </p:set>
                                    <p:animEffect transition="in" filter="barn(inVertical)">
                                      <p:cBhvr>
                                        <p:cTn id="7" dur="500"/>
                                        <p:tgtEl>
                                          <p:spTgt spid="17411">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7411">
                                            <p:txEl>
                                              <p:pRg st="3" end="3"/>
                                            </p:txEl>
                                          </p:spTgt>
                                        </p:tgtEl>
                                        <p:attrNameLst>
                                          <p:attrName>style.visibility</p:attrName>
                                        </p:attrNameLst>
                                      </p:cBhvr>
                                      <p:to>
                                        <p:strVal val="visible"/>
                                      </p:to>
                                    </p:set>
                                    <p:animEffect transition="in" filter="barn(inVertical)">
                                      <p:cBhvr>
                                        <p:cTn id="10" dur="500"/>
                                        <p:tgtEl>
                                          <p:spTgt spid="17411">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7411">
                                            <p:txEl>
                                              <p:pRg st="4" end="4"/>
                                            </p:txEl>
                                          </p:spTgt>
                                        </p:tgtEl>
                                        <p:attrNameLst>
                                          <p:attrName>style.visibility</p:attrName>
                                        </p:attrNameLst>
                                      </p:cBhvr>
                                      <p:to>
                                        <p:strVal val="visible"/>
                                      </p:to>
                                    </p:set>
                                    <p:animEffect transition="in" filter="barn(inVertical)">
                                      <p:cBhvr>
                                        <p:cTn id="13" dur="500"/>
                                        <p:tgtEl>
                                          <p:spTgt spid="17411">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7411">
                                            <p:txEl>
                                              <p:pRg st="5" end="5"/>
                                            </p:txEl>
                                          </p:spTgt>
                                        </p:tgtEl>
                                        <p:attrNameLst>
                                          <p:attrName>style.visibility</p:attrName>
                                        </p:attrNameLst>
                                      </p:cBhvr>
                                      <p:to>
                                        <p:strVal val="visible"/>
                                      </p:to>
                                    </p:set>
                                    <p:animEffect transition="in" filter="barn(inVertical)">
                                      <p:cBhvr>
                                        <p:cTn id="16" dur="500"/>
                                        <p:tgtEl>
                                          <p:spTgt spid="17411">
                                            <p:txEl>
                                              <p:pRg st="5" end="5"/>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7411">
                                            <p:txEl>
                                              <p:pRg st="6" end="6"/>
                                            </p:txEl>
                                          </p:spTgt>
                                        </p:tgtEl>
                                        <p:attrNameLst>
                                          <p:attrName>style.visibility</p:attrName>
                                        </p:attrNameLst>
                                      </p:cBhvr>
                                      <p:to>
                                        <p:strVal val="visible"/>
                                      </p:to>
                                    </p:set>
                                    <p:animEffect transition="in" filter="barn(inVertical)">
                                      <p:cBhvr>
                                        <p:cTn id="19" dur="500"/>
                                        <p:tgtEl>
                                          <p:spTgt spid="174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202057" y="63"/>
            <a:ext cx="11748196" cy="1527175"/>
          </a:xfrm>
        </p:spPr>
        <p:txBody>
          <a:bodyPr/>
          <a:lstStyle/>
          <a:p>
            <a:r>
              <a:rPr lang="tr-TR" b="1" dirty="0">
                <a:ea typeface="MS PGothic" charset="0"/>
              </a:rPr>
              <a:t>Birinci-Derece (Tam) Fiyat Ayrımcılığı</a:t>
            </a:r>
          </a:p>
        </p:txBody>
      </p:sp>
      <p:sp>
        <p:nvSpPr>
          <p:cNvPr id="15363" name="Content Placeholder 2"/>
          <p:cNvSpPr>
            <a:spLocks noGrp="1"/>
          </p:cNvSpPr>
          <p:nvPr>
            <p:ph idx="1"/>
          </p:nvPr>
        </p:nvSpPr>
        <p:spPr>
          <a:xfrm>
            <a:off x="76223" y="1625600"/>
            <a:ext cx="8496278" cy="4895850"/>
          </a:xfrm>
        </p:spPr>
        <p:txBody>
          <a:bodyPr/>
          <a:lstStyle/>
          <a:p>
            <a:r>
              <a:rPr lang="tr-TR" sz="2400" dirty="0">
                <a:ea typeface="MS PGothic" charset="0"/>
              </a:rPr>
              <a:t>Tam Fiyat Ayrımcılığı</a:t>
            </a:r>
          </a:p>
          <a:p>
            <a:pPr lvl="1"/>
            <a:r>
              <a:rPr lang="tr-TR" sz="2000" dirty="0">
                <a:ea typeface="MS PGothic" charset="0"/>
              </a:rPr>
              <a:t>Firma her tüketiciden </a:t>
            </a:r>
            <a:r>
              <a:rPr lang="tr-TR" sz="2000" dirty="0">
                <a:solidFill>
                  <a:srgbClr val="FF0000"/>
                </a:solidFill>
                <a:ea typeface="MS PGothic" charset="0"/>
              </a:rPr>
              <a:t>tüketicinin maksimum ödeme istekliliğine eşit olan özgün bir fiyat</a:t>
            </a:r>
            <a:r>
              <a:rPr lang="tr-TR" sz="2000" dirty="0">
                <a:ea typeface="MS PGothic" charset="0"/>
              </a:rPr>
              <a:t> talep eder.</a:t>
            </a:r>
            <a:endParaRPr lang="tr-TR" sz="2000" dirty="0">
              <a:solidFill>
                <a:srgbClr val="FF0000"/>
              </a:solidFill>
              <a:ea typeface="MS PGothic" charset="0"/>
            </a:endParaRPr>
          </a:p>
          <a:p>
            <a:pPr lvl="1"/>
            <a:r>
              <a:rPr lang="tr-TR" sz="2000" dirty="0">
                <a:ea typeface="MS PGothic" charset="0"/>
              </a:rPr>
              <a:t>Fiyat = Maksimum Ödeme İstekliliği</a:t>
            </a:r>
          </a:p>
          <a:p>
            <a:pPr lvl="1"/>
            <a:r>
              <a:rPr lang="tr-TR" sz="2000" dirty="0">
                <a:ea typeface="MS PGothic" charset="0"/>
              </a:rPr>
              <a:t>Eğer firma bunu başarabilirse, tüketici fazlası sıfır olacaktır. Neden?</a:t>
            </a:r>
          </a:p>
          <a:p>
            <a:r>
              <a:rPr lang="tr-TR" sz="2400" dirty="0">
                <a:ea typeface="MS PGothic" charset="0"/>
              </a:rPr>
              <a:t>Gerçek hayatta uygulaması zordur. Neden?</a:t>
            </a:r>
          </a:p>
          <a:p>
            <a:pPr lvl="1"/>
            <a:r>
              <a:rPr lang="tr-TR" sz="2000" dirty="0">
                <a:ea typeface="MS PGothic" charset="0"/>
              </a:rPr>
              <a:t>Herkesin maksimum ödeme istekliliğini bilmek çok zordur.</a:t>
            </a:r>
          </a:p>
          <a:p>
            <a:pPr lvl="1"/>
            <a:r>
              <a:rPr lang="tr-TR" sz="2000" dirty="0">
                <a:ea typeface="MS PGothic" charset="0"/>
              </a:rPr>
              <a:t>Kuyumcular, rehineciler ve galericiler pazarlığı kullanarak bunu uygulamaya çalışabilir.</a:t>
            </a:r>
          </a:p>
        </p:txBody>
      </p:sp>
      <p:pic>
        <p:nvPicPr>
          <p:cNvPr id="15364" name="Picture 6" descr="I:\DirkTextbookN\Jpegs(All)\VOLUME_1_MICRO_Class-test\25_PRINECO_CH0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2184" y="1695513"/>
            <a:ext cx="2885016" cy="3014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365" name="Picture 6" descr="G:\DirkTextbookN\Jpegs(All)\JpegsBatch3LateJuly\C9RRC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501" y="4835588"/>
            <a:ext cx="3219451" cy="1641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447556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5363">
                                            <p:txEl>
                                              <p:pRg st="2" end="2"/>
                                            </p:txEl>
                                          </p:spTgt>
                                        </p:tgtEl>
                                        <p:attrNameLst>
                                          <p:attrName>style.visibility</p:attrName>
                                        </p:attrNameLst>
                                      </p:cBhvr>
                                      <p:to>
                                        <p:strVal val="visible"/>
                                      </p:to>
                                    </p:set>
                                    <p:animEffect transition="in" filter="barn(inVertical)">
                                      <p:cBhvr>
                                        <p:cTn id="10" dur="500"/>
                                        <p:tgtEl>
                                          <p:spTgt spid="1536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5363">
                                            <p:txEl>
                                              <p:pRg st="3" end="3"/>
                                            </p:txEl>
                                          </p:spTgt>
                                        </p:tgtEl>
                                        <p:attrNameLst>
                                          <p:attrName>style.visibility</p:attrName>
                                        </p:attrNameLst>
                                      </p:cBhvr>
                                      <p:to>
                                        <p:strVal val="visible"/>
                                      </p:to>
                                    </p:set>
                                    <p:animEffect transition="in" filter="barn(inVertical)">
                                      <p:cBhvr>
                                        <p:cTn id="13" dur="500"/>
                                        <p:tgtEl>
                                          <p:spTgt spid="15363">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15363">
                                            <p:txEl>
                                              <p:pRg st="5" end="5"/>
                                            </p:txEl>
                                          </p:spTgt>
                                        </p:tgtEl>
                                        <p:attrNameLst>
                                          <p:attrName>style.visibility</p:attrName>
                                        </p:attrNameLst>
                                      </p:cBhvr>
                                      <p:to>
                                        <p:strVal val="visible"/>
                                      </p:to>
                                    </p:set>
                                    <p:animEffect transition="in" filter="barn(inVertical)">
                                      <p:cBhvr>
                                        <p:cTn id="18" dur="500"/>
                                        <p:tgtEl>
                                          <p:spTgt spid="1536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5363">
                                            <p:txEl>
                                              <p:pRg st="6" end="6"/>
                                            </p:txEl>
                                          </p:spTgt>
                                        </p:tgtEl>
                                        <p:attrNameLst>
                                          <p:attrName>style.visibility</p:attrName>
                                        </p:attrNameLst>
                                      </p:cBhvr>
                                      <p:to>
                                        <p:strVal val="visible"/>
                                      </p:to>
                                    </p:set>
                                    <p:animEffect transition="in" filter="barn(inVertical)">
                                      <p:cBhvr>
                                        <p:cTn id="21" dur="500"/>
                                        <p:tgtEl>
                                          <p:spTgt spid="1536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5364"/>
                                        </p:tgtEl>
                                        <p:attrNameLst>
                                          <p:attrName>style.visibility</p:attrName>
                                        </p:attrNameLst>
                                      </p:cBhvr>
                                      <p:to>
                                        <p:strVal val="visible"/>
                                      </p:to>
                                    </p:set>
                                    <p:animEffect transition="in" filter="barn(inVertical)">
                                      <p:cBhvr>
                                        <p:cTn id="24" dur="500"/>
                                        <p:tgtEl>
                                          <p:spTgt spid="15364"/>
                                        </p:tgtEl>
                                      </p:cBhvr>
                                    </p:animEffect>
                                  </p:childTnLst>
                                </p:cTn>
                              </p:par>
                              <p:par>
                                <p:cTn id="25" presetID="16" presetClass="entr" presetSubtype="21" fill="hold" nodeType="withEffect">
                                  <p:stCondLst>
                                    <p:cond delay="0"/>
                                  </p:stCondLst>
                                  <p:childTnLst>
                                    <p:set>
                                      <p:cBhvr>
                                        <p:cTn id="26" dur="1" fill="hold">
                                          <p:stCondLst>
                                            <p:cond delay="0"/>
                                          </p:stCondLst>
                                        </p:cTn>
                                        <p:tgtEl>
                                          <p:spTgt spid="15365"/>
                                        </p:tgtEl>
                                        <p:attrNameLst>
                                          <p:attrName>style.visibility</p:attrName>
                                        </p:attrNameLst>
                                      </p:cBhvr>
                                      <p:to>
                                        <p:strVal val="visible"/>
                                      </p:to>
                                    </p:set>
                                    <p:animEffect transition="in" filter="barn(inVertical)">
                                      <p:cBhvr>
                                        <p:cTn id="27" dur="500"/>
                                        <p:tgtEl>
                                          <p:spTgt spid="15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pPr algn="ctr"/>
            <a:r>
              <a:rPr lang="tr-TR" b="1" dirty="0">
                <a:ea typeface="MS PGothic" charset="0"/>
                <a:cs typeface="MS PGothic" charset="0"/>
              </a:rPr>
              <a:t>Uçak Bileti Fiyatları</a:t>
            </a:r>
          </a:p>
        </p:txBody>
      </p:sp>
      <p:graphicFrame>
        <p:nvGraphicFramePr>
          <p:cNvPr id="20510" name="Group 30"/>
          <p:cNvGraphicFramePr>
            <a:graphicFrameLocks noGrp="1"/>
          </p:cNvGraphicFramePr>
          <p:nvPr>
            <p:extLst>
              <p:ext uri="{D42A27DB-BD31-4B8C-83A1-F6EECF244321}">
                <p14:modId xmlns:p14="http://schemas.microsoft.com/office/powerpoint/2010/main" val="1221358329"/>
              </p:ext>
            </p:extLst>
          </p:nvPr>
        </p:nvGraphicFramePr>
        <p:xfrm>
          <a:off x="508000" y="1752603"/>
          <a:ext cx="11176000" cy="4614863"/>
        </p:xfrm>
        <a:graphic>
          <a:graphicData uri="http://schemas.openxmlformats.org/drawingml/2006/table">
            <a:tbl>
              <a:tblPr/>
              <a:tblGrid>
                <a:gridCol w="3725333">
                  <a:extLst>
                    <a:ext uri="{9D8B030D-6E8A-4147-A177-3AD203B41FA5}">
                      <a16:colId xmlns:a16="http://schemas.microsoft.com/office/drawing/2014/main" val="20000"/>
                    </a:ext>
                  </a:extLst>
                </a:gridCol>
                <a:gridCol w="2641600">
                  <a:extLst>
                    <a:ext uri="{9D8B030D-6E8A-4147-A177-3AD203B41FA5}">
                      <a16:colId xmlns:a16="http://schemas.microsoft.com/office/drawing/2014/main" val="20001"/>
                    </a:ext>
                  </a:extLst>
                </a:gridCol>
                <a:gridCol w="4809067">
                  <a:extLst>
                    <a:ext uri="{9D8B030D-6E8A-4147-A177-3AD203B41FA5}">
                      <a16:colId xmlns:a16="http://schemas.microsoft.com/office/drawing/2014/main" val="20002"/>
                    </a:ext>
                  </a:extLst>
                </a:gridCol>
              </a:tblGrid>
              <a:tr h="9255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Satın Alma Günü</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Fiyat</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Seyahat Eden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3 ay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$300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Tatil planlayan bir çift. En ucuz uçuş gününü seçebilmişler.</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826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hafta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$550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İş görüşmesine giden bir aday</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gün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$750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Hafta boyunca müşteri ile buluşacak olan iş adamı. Ücreti şirket ödemiş.</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144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Yedek bilet, herhangi bir zamanda alınmış</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$120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Fiyata hassasiyeti, gezme isteği ve esnek programı olan bir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918571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tridw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93784" y="3878282"/>
            <a:ext cx="2709333" cy="1587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8914" name="Picture 20"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85433" y="1609745"/>
            <a:ext cx="8331200" cy="5167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9" name="Picture 28" descr="triup.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13569" y="2459057"/>
            <a:ext cx="2599267" cy="3028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descr="gree.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13569" y="3892607"/>
            <a:ext cx="2599267" cy="159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2" name="Picture 21"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681820" y="2411432"/>
            <a:ext cx="6635749" cy="3790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300.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85436" y="3824307"/>
            <a:ext cx="3471333" cy="2984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arrow.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562625" y="6618307"/>
            <a:ext cx="2569633" cy="190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descr="mc.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023558" y="5376882"/>
            <a:ext cx="7905751" cy="190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5" name="Picture 2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00891" y="2440013"/>
            <a:ext cx="3867151" cy="402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6" name="Picture 25" descr="phigh.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746252" y="2459094"/>
            <a:ext cx="931333" cy="148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7" name="Picture 26" descr="plow.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1830917" y="3900507"/>
            <a:ext cx="846667" cy="16081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8924" name="Title 14"/>
          <p:cNvSpPr>
            <a:spLocks noGrp="1"/>
          </p:cNvSpPr>
          <p:nvPr>
            <p:ph type="title" idx="4294967295"/>
          </p:nvPr>
        </p:nvSpPr>
        <p:spPr>
          <a:xfrm>
            <a:off x="0" y="129308"/>
            <a:ext cx="12069763" cy="1143000"/>
          </a:xfrm>
        </p:spPr>
        <p:txBody>
          <a:bodyPr/>
          <a:lstStyle/>
          <a:p>
            <a:r>
              <a:rPr lang="tr-TR" b="1" dirty="0">
                <a:ea typeface="MS PGothic" charset="0"/>
              </a:rPr>
              <a:t>Birinci-Derece (Tam) Fiyat Ayrımcılığı</a:t>
            </a:r>
            <a:endParaRPr lang="tr-TR" b="1" dirty="0">
              <a:ea typeface="MS PGothic" charset="0"/>
              <a:cs typeface="Arial" charset="0"/>
            </a:endParaRPr>
          </a:p>
        </p:txBody>
      </p:sp>
      <p:sp>
        <p:nvSpPr>
          <p:cNvPr id="14" name="TextBox 13"/>
          <p:cNvSpPr txBox="1"/>
          <p:nvPr/>
        </p:nvSpPr>
        <p:spPr>
          <a:xfrm>
            <a:off x="9474544" y="572813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15" name="Rectangle 14">
            <a:extLst>
              <a:ext uri="{FF2B5EF4-FFF2-40B4-BE49-F238E27FC236}">
                <a16:creationId xmlns:a16="http://schemas.microsoft.com/office/drawing/2014/main" id="{62F36AA2-9BCA-0E4E-BB2C-0EE5195B5026}"/>
              </a:ext>
            </a:extLst>
          </p:cNvPr>
          <p:cNvSpPr/>
          <p:nvPr/>
        </p:nvSpPr>
        <p:spPr>
          <a:xfrm>
            <a:off x="1931927" y="16185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16" name="Rectangle 15">
            <a:extLst>
              <a:ext uri="{FF2B5EF4-FFF2-40B4-BE49-F238E27FC236}">
                <a16:creationId xmlns:a16="http://schemas.microsoft.com/office/drawing/2014/main" id="{16AC0FD5-23F8-5D4E-A48D-9B7EBD3C5447}"/>
              </a:ext>
            </a:extLst>
          </p:cNvPr>
          <p:cNvSpPr/>
          <p:nvPr/>
        </p:nvSpPr>
        <p:spPr>
          <a:xfrm>
            <a:off x="9365137" y="6559957"/>
            <a:ext cx="1038208"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36632584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1000"/>
                                        <p:tgtEl>
                                          <p:spTgt spid="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left)">
                                      <p:cBhvr>
                                        <p:cTn id="12" dur="1000"/>
                                        <p:tgtEl>
                                          <p:spTgt spid="2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1000"/>
                                        <p:tgtEl>
                                          <p:spTgt spid="2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1000"/>
                                        <p:tgtEl>
                                          <p:spTgt spid="2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left)">
                                      <p:cBhvr>
                                        <p:cTn id="32" dur="1000"/>
                                        <p:tgtEl>
                                          <p:spTgt spid="26"/>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wipe(down)">
                                      <p:cBhvr>
                                        <p:cTn id="37" dur="1000"/>
                                        <p:tgtEl>
                                          <p:spTgt spid="29"/>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1000"/>
                                        <p:tgtEl>
                                          <p:spTgt spid="2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0"/>
                                        <p:tgtEl>
                                          <p:spTgt spid="2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38" descr="I:\DirkTextbookN\Jpegs(All)\VOLUME_1_MICRO_Class-test\FIG11.2_PRINECO_CH11.jpg"/>
          <p:cNvPicPr>
            <a:picLocks noChangeAspect="1" noChangeArrowheads="1"/>
          </p:cNvPicPr>
          <p:nvPr/>
        </p:nvPicPr>
        <p:blipFill>
          <a:blip r:embed="rId3">
            <a:extLst>
              <a:ext uri="{28A0092B-C50C-407E-A947-70E740481C1C}">
                <a14:useLocalDpi xmlns:a14="http://schemas.microsoft.com/office/drawing/2010/main" val="0"/>
              </a:ext>
            </a:extLst>
          </a:blip>
          <a:srcRect l="2814" r="2242" b="3157"/>
          <a:stretch>
            <a:fillRect/>
          </a:stretch>
        </p:blipFill>
        <p:spPr bwMode="auto">
          <a:xfrm>
            <a:off x="116442" y="2292350"/>
            <a:ext cx="7782983" cy="4508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0962" name="Title 1"/>
          <p:cNvSpPr>
            <a:spLocks noGrp="1"/>
          </p:cNvSpPr>
          <p:nvPr>
            <p:ph type="title"/>
          </p:nvPr>
        </p:nvSpPr>
        <p:spPr>
          <a:xfrm>
            <a:off x="609600" y="37"/>
            <a:ext cx="10972800" cy="1527175"/>
          </a:xfrm>
        </p:spPr>
        <p:txBody>
          <a:bodyPr/>
          <a:lstStyle/>
          <a:p>
            <a:pPr algn="ctr"/>
            <a:r>
              <a:rPr lang="tr-TR" b="1" dirty="0">
                <a:ea typeface="MS PGothic" charset="0"/>
              </a:rPr>
              <a:t>Piyasa Yapılarının Karşılaştırılması</a:t>
            </a:r>
          </a:p>
        </p:txBody>
      </p:sp>
      <p:graphicFrame>
        <p:nvGraphicFramePr>
          <p:cNvPr id="5" name="Table 4"/>
          <p:cNvGraphicFramePr>
            <a:graphicFrameLocks noGrp="1"/>
          </p:cNvGraphicFramePr>
          <p:nvPr>
            <p:extLst>
              <p:ext uri="{D42A27DB-BD31-4B8C-83A1-F6EECF244321}">
                <p14:modId xmlns:p14="http://schemas.microsoft.com/office/powerpoint/2010/main" val="2640914147"/>
              </p:ext>
            </p:extLst>
          </p:nvPr>
        </p:nvGraphicFramePr>
        <p:xfrm>
          <a:off x="3712633" y="1690688"/>
          <a:ext cx="8263467" cy="2940052"/>
        </p:xfrm>
        <a:graphic>
          <a:graphicData uri="http://schemas.openxmlformats.org/drawingml/2006/table">
            <a:tbl>
              <a:tblPr/>
              <a:tblGrid>
                <a:gridCol w="2078567">
                  <a:extLst>
                    <a:ext uri="{9D8B030D-6E8A-4147-A177-3AD203B41FA5}">
                      <a16:colId xmlns:a16="http://schemas.microsoft.com/office/drawing/2014/main" val="20000"/>
                    </a:ext>
                  </a:extLst>
                </a:gridCol>
                <a:gridCol w="1974850">
                  <a:extLst>
                    <a:ext uri="{9D8B030D-6E8A-4147-A177-3AD203B41FA5}">
                      <a16:colId xmlns:a16="http://schemas.microsoft.com/office/drawing/2014/main" val="20001"/>
                    </a:ext>
                  </a:extLst>
                </a:gridCol>
                <a:gridCol w="2055283">
                  <a:extLst>
                    <a:ext uri="{9D8B030D-6E8A-4147-A177-3AD203B41FA5}">
                      <a16:colId xmlns:a16="http://schemas.microsoft.com/office/drawing/2014/main" val="20002"/>
                    </a:ext>
                  </a:extLst>
                </a:gridCol>
                <a:gridCol w="2154767">
                  <a:extLst>
                    <a:ext uri="{9D8B030D-6E8A-4147-A177-3AD203B41FA5}">
                      <a16:colId xmlns:a16="http://schemas.microsoft.com/office/drawing/2014/main" val="20003"/>
                    </a:ext>
                  </a:extLst>
                </a:gridCol>
              </a:tblGrid>
              <a:tr h="6096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tr-TR" sz="1600" b="0" i="0" u="none" strike="noStrike" cap="none" normalizeH="0" baseline="0" noProof="0">
                        <a:ln>
                          <a:noFill/>
                        </a:ln>
                        <a:solidFill>
                          <a:schemeClr val="tx1"/>
                        </a:solidFill>
                        <a:effectLst/>
                        <a:latin typeface="Cambria" panose="02040503050406030204" pitchFamily="18" charset="0"/>
                        <a:ea typeface="MS PGothic" charset="0"/>
                        <a:cs typeface="Times New Roman" charset="0"/>
                      </a:endParaRP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Tekel – Tek Fiyat</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Fiyat Ayrımcılığı</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Tüketici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Üretici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Kayıp</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c</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Toplam Refah</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6" name="TextBox 5"/>
          <p:cNvSpPr txBox="1"/>
          <p:nvPr/>
        </p:nvSpPr>
        <p:spPr>
          <a:xfrm>
            <a:off x="8839566" y="5648502"/>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7" name="Rectangle 6">
            <a:extLst>
              <a:ext uri="{FF2B5EF4-FFF2-40B4-BE49-F238E27FC236}">
                <a16:creationId xmlns:a16="http://schemas.microsoft.com/office/drawing/2014/main" id="{443C2B77-6FB1-394C-89A8-7D4E7BAB1319}"/>
              </a:ext>
            </a:extLst>
          </p:cNvPr>
          <p:cNvSpPr/>
          <p:nvPr/>
        </p:nvSpPr>
        <p:spPr>
          <a:xfrm>
            <a:off x="215900" y="2461661"/>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8" name="Rectangle 7">
            <a:extLst>
              <a:ext uri="{FF2B5EF4-FFF2-40B4-BE49-F238E27FC236}">
                <a16:creationId xmlns:a16="http://schemas.microsoft.com/office/drawing/2014/main" id="{C5A26A40-ECFA-F14A-A669-B5DFF2401316}"/>
              </a:ext>
            </a:extLst>
          </p:cNvPr>
          <p:cNvSpPr/>
          <p:nvPr/>
        </p:nvSpPr>
        <p:spPr>
          <a:xfrm>
            <a:off x="6140581" y="6496975"/>
            <a:ext cx="94382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4263263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a:xfrm>
            <a:off x="609600" y="0"/>
            <a:ext cx="11975510" cy="1527175"/>
          </a:xfrm>
        </p:spPr>
        <p:txBody>
          <a:bodyPr/>
          <a:lstStyle/>
          <a:p>
            <a:r>
              <a:rPr lang="tr-TR" b="1" dirty="0">
                <a:ea typeface="MS PGothic" charset="0"/>
              </a:rPr>
              <a:t>Fiyat Ayrımcılığının Refah Etkileri</a:t>
            </a:r>
          </a:p>
        </p:txBody>
      </p:sp>
      <p:sp>
        <p:nvSpPr>
          <p:cNvPr id="18435" name="Content Placeholder 2"/>
          <p:cNvSpPr>
            <a:spLocks noGrp="1"/>
          </p:cNvSpPr>
          <p:nvPr>
            <p:ph idx="1"/>
          </p:nvPr>
        </p:nvSpPr>
        <p:spPr>
          <a:xfrm>
            <a:off x="609600" y="1606034"/>
            <a:ext cx="10972800" cy="4895850"/>
          </a:xfrm>
        </p:spPr>
        <p:txBody>
          <a:bodyPr/>
          <a:lstStyle/>
          <a:p>
            <a:r>
              <a:rPr lang="tr-TR" sz="3200" dirty="0">
                <a:ea typeface="MS PGothic" charset="0"/>
              </a:rPr>
              <a:t>Üreticiler</a:t>
            </a:r>
          </a:p>
          <a:p>
            <a:pPr lvl="1"/>
            <a:r>
              <a:rPr lang="tr-TR" sz="2800" dirty="0">
                <a:ea typeface="MS PGothic" charset="0"/>
              </a:rPr>
              <a:t>Daha fazla üretici fazlası elde ederler.</a:t>
            </a:r>
          </a:p>
          <a:p>
            <a:pPr lvl="1"/>
            <a:r>
              <a:rPr lang="tr-TR" sz="2800" dirty="0">
                <a:ea typeface="MS PGothic" charset="0"/>
              </a:rPr>
              <a:t>Firmalar daha yüksek kar ederler.</a:t>
            </a:r>
          </a:p>
          <a:p>
            <a:r>
              <a:rPr lang="tr-TR" sz="3200" dirty="0">
                <a:ea typeface="MS PGothic" charset="0"/>
              </a:rPr>
              <a:t>Tüketiciler</a:t>
            </a:r>
          </a:p>
          <a:p>
            <a:pPr lvl="1"/>
            <a:r>
              <a:rPr lang="tr-TR" sz="2800" dirty="0">
                <a:ea typeface="MS PGothic" charset="0"/>
              </a:rPr>
              <a:t>Ticaretin daha fazla olmasından dolayı daha fazla adet ürün satılmasından yarar sağlarlar.</a:t>
            </a:r>
          </a:p>
          <a:p>
            <a:pPr lvl="1"/>
            <a:r>
              <a:rPr lang="tr-TR" sz="2800" dirty="0">
                <a:solidFill>
                  <a:srgbClr val="FF0000"/>
                </a:solidFill>
                <a:ea typeface="MS PGothic" charset="0"/>
              </a:rPr>
              <a:t>Belli durumlarda toplamda daha fazla tüketici fazlası elde ederler. </a:t>
            </a:r>
          </a:p>
          <a:p>
            <a:r>
              <a:rPr lang="tr-TR" sz="3200" dirty="0">
                <a:ea typeface="MS PGothic" charset="0"/>
              </a:rPr>
              <a:t>Toplamda</a:t>
            </a:r>
          </a:p>
          <a:p>
            <a:pPr lvl="1"/>
            <a:r>
              <a:rPr lang="tr-TR" sz="2800" dirty="0">
                <a:ea typeface="MS PGothic" charset="0"/>
              </a:rPr>
              <a:t>Refah artar ve kayıp azalır.</a:t>
            </a:r>
          </a:p>
        </p:txBody>
      </p:sp>
    </p:spTree>
    <p:extLst>
      <p:ext uri="{BB962C8B-B14F-4D97-AF65-F5344CB8AC3E}">
        <p14:creationId xmlns:p14="http://schemas.microsoft.com/office/powerpoint/2010/main" val="35199140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8435">
                                            <p:txEl>
                                              <p:pRg st="2" end="2"/>
                                            </p:txEl>
                                          </p:spTgt>
                                        </p:tgtEl>
                                        <p:attrNameLst>
                                          <p:attrName>style.visibility</p:attrName>
                                        </p:attrNameLst>
                                      </p:cBhvr>
                                      <p:to>
                                        <p:strVal val="visible"/>
                                      </p:to>
                                    </p:set>
                                    <p:animEffect transition="in" filter="barn(inVertical)">
                                      <p:cBhvr>
                                        <p:cTn id="10" dur="500"/>
                                        <p:tgtEl>
                                          <p:spTgt spid="18435">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8435">
                                            <p:txEl>
                                              <p:pRg st="4" end="4"/>
                                            </p:txEl>
                                          </p:spTgt>
                                        </p:tgtEl>
                                        <p:attrNameLst>
                                          <p:attrName>style.visibility</p:attrName>
                                        </p:attrNameLst>
                                      </p:cBhvr>
                                      <p:to>
                                        <p:strVal val="visible"/>
                                      </p:to>
                                    </p:set>
                                    <p:animEffect transition="in" filter="barn(inVertical)">
                                      <p:cBhvr>
                                        <p:cTn id="15" dur="500"/>
                                        <p:tgtEl>
                                          <p:spTgt spid="1843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8435">
                                            <p:txEl>
                                              <p:pRg st="5" end="5"/>
                                            </p:txEl>
                                          </p:spTgt>
                                        </p:tgtEl>
                                        <p:attrNameLst>
                                          <p:attrName>style.visibility</p:attrName>
                                        </p:attrNameLst>
                                      </p:cBhvr>
                                      <p:to>
                                        <p:strVal val="visible"/>
                                      </p:to>
                                    </p:set>
                                    <p:animEffect transition="in" filter="barn(inVertical)">
                                      <p:cBhvr>
                                        <p:cTn id="18" dur="500"/>
                                        <p:tgtEl>
                                          <p:spTgt spid="18435">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18435">
                                            <p:txEl>
                                              <p:pRg st="7" end="7"/>
                                            </p:txEl>
                                          </p:spTgt>
                                        </p:tgtEl>
                                        <p:attrNameLst>
                                          <p:attrName>style.visibility</p:attrName>
                                        </p:attrNameLst>
                                      </p:cBhvr>
                                      <p:to>
                                        <p:strVal val="visible"/>
                                      </p:to>
                                    </p:set>
                                    <p:animEffect transition="in" filter="barn(inVertical)">
                                      <p:cBhvr>
                                        <p:cTn id="23" dur="500"/>
                                        <p:tgtEl>
                                          <p:spTgt spid="1843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609600" y="37"/>
            <a:ext cx="10972800" cy="1527175"/>
          </a:xfrm>
        </p:spPr>
        <p:txBody>
          <a:bodyPr/>
          <a:lstStyle/>
          <a:p>
            <a:r>
              <a:rPr lang="tr-TR" b="1" dirty="0">
                <a:ea typeface="MS PGothic" charset="0"/>
              </a:rPr>
              <a:t>Ekonomi: </a:t>
            </a:r>
            <a:r>
              <a:rPr lang="tr-TR" b="1" i="1" dirty="0">
                <a:ea typeface="MS PGothic" charset="0"/>
              </a:rPr>
              <a:t>Extreme </a:t>
            </a:r>
            <a:r>
              <a:rPr lang="tr-TR" b="1" i="1" dirty="0" err="1">
                <a:ea typeface="MS PGothic" charset="0"/>
              </a:rPr>
              <a:t>Couponing</a:t>
            </a:r>
            <a:endParaRPr lang="tr-TR" b="1" i="1" dirty="0">
              <a:ea typeface="MS PGothic" charset="0"/>
            </a:endParaRPr>
          </a:p>
        </p:txBody>
      </p:sp>
      <p:sp>
        <p:nvSpPr>
          <p:cNvPr id="45058" name="Content Placeholder 2"/>
          <p:cNvSpPr>
            <a:spLocks noGrp="1"/>
          </p:cNvSpPr>
          <p:nvPr>
            <p:ph idx="1"/>
          </p:nvPr>
        </p:nvSpPr>
        <p:spPr>
          <a:xfrm>
            <a:off x="609599" y="1712950"/>
            <a:ext cx="11123221" cy="2873375"/>
          </a:xfrm>
        </p:spPr>
        <p:txBody>
          <a:bodyPr/>
          <a:lstStyle/>
          <a:p>
            <a:r>
              <a:rPr lang="tr-TR" sz="3200" dirty="0">
                <a:ea typeface="MS PGothic" charset="0"/>
              </a:rPr>
              <a:t>"Extreme </a:t>
            </a:r>
            <a:r>
              <a:rPr lang="tr-TR" sz="3200" dirty="0" err="1">
                <a:ea typeface="MS PGothic" charset="0"/>
              </a:rPr>
              <a:t>Couponing</a:t>
            </a:r>
            <a:r>
              <a:rPr lang="tr-TR" sz="3200" dirty="0">
                <a:ea typeface="MS PGothic" charset="0"/>
              </a:rPr>
              <a:t>"</a:t>
            </a:r>
          </a:p>
          <a:p>
            <a:pPr lvl="1"/>
            <a:r>
              <a:rPr lang="tr-TR" sz="2800" dirty="0">
                <a:ea typeface="MS PGothic" charset="0"/>
              </a:rPr>
              <a:t>Kupon kullanmak bir çeşit fiyat ayrımcılığıdır.</a:t>
            </a:r>
          </a:p>
          <a:p>
            <a:pPr lvl="1"/>
            <a:r>
              <a:rPr lang="tr-TR" sz="2800" dirty="0">
                <a:ea typeface="MS PGothic" charset="0"/>
              </a:rPr>
              <a:t>Kupon kullananlar aynı ürünü daha az fiyata satın alır.</a:t>
            </a:r>
          </a:p>
          <a:p>
            <a:pPr lvl="1"/>
            <a:r>
              <a:rPr lang="tr-TR" sz="2800" dirty="0">
                <a:ea typeface="MS PGothic" charset="0"/>
              </a:rPr>
              <a:t>Satışlar ve kuponlar tüketicilerin gruplara ayrılmasına yardım eder.</a:t>
            </a:r>
          </a:p>
          <a:p>
            <a:pPr lvl="1"/>
            <a:r>
              <a:rPr lang="tr-TR" sz="2800" dirty="0">
                <a:ea typeface="MS PGothic" charset="0"/>
              </a:rPr>
              <a:t>Bunlar gerçek mi?</a:t>
            </a:r>
          </a:p>
          <a:p>
            <a:endParaRPr lang="tr-TR" sz="3200" dirty="0">
              <a:ea typeface="MS PGothic" charset="0"/>
            </a:endParaRPr>
          </a:p>
          <a:p>
            <a:endParaRPr lang="tr-TR" sz="3200" dirty="0">
              <a:ea typeface="MS PGothic" charset="0"/>
            </a:endParaRPr>
          </a:p>
        </p:txBody>
      </p:sp>
      <p:pic>
        <p:nvPicPr>
          <p:cNvPr id="4505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2644346" y="4586325"/>
            <a:ext cx="2065867"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Econ in Media.eps">
            <a:hlinkClick r:id="rId5"/>
            <a:extLst>
              <a:ext uri="{FF2B5EF4-FFF2-40B4-BE49-F238E27FC236}">
                <a16:creationId xmlns:a16="http://schemas.microsoft.com/office/drawing/2014/main" id="{C9DE39B8-D941-4244-A016-BFE38BDA858F}"/>
              </a:ext>
            </a:extLst>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6744959" y="4586325"/>
            <a:ext cx="2065867"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6220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a:xfrm>
            <a:off x="609600" y="69"/>
            <a:ext cx="10972800" cy="1527175"/>
          </a:xfrm>
        </p:spPr>
        <p:txBody>
          <a:bodyPr/>
          <a:lstStyle/>
          <a:p>
            <a:r>
              <a:rPr lang="tr-TR" b="1" dirty="0">
                <a:ea typeface="MS PGothic" charset="0"/>
              </a:rPr>
              <a:t>Daha Önce</a:t>
            </a:r>
          </a:p>
        </p:txBody>
      </p:sp>
      <p:sp>
        <p:nvSpPr>
          <p:cNvPr id="10242" name="Content Placeholder 2"/>
          <p:cNvSpPr>
            <a:spLocks noGrp="1"/>
          </p:cNvSpPr>
          <p:nvPr>
            <p:ph idx="1"/>
          </p:nvPr>
        </p:nvSpPr>
        <p:spPr>
          <a:xfrm>
            <a:off x="609600" y="1712913"/>
            <a:ext cx="10972800" cy="4895850"/>
          </a:xfrm>
        </p:spPr>
        <p:txBody>
          <a:bodyPr/>
          <a:lstStyle/>
          <a:p>
            <a:r>
              <a:rPr lang="tr-TR" sz="2800" dirty="0">
                <a:ea typeface="MS PGothic" charset="0"/>
              </a:rPr>
              <a:t>Rekabetçi piyasalar toplum için genellikle refah arttırıcı sonuçlar verirken, tekelci piyasalarda bu tam tersi durumdadır. </a:t>
            </a:r>
          </a:p>
          <a:p>
            <a:r>
              <a:rPr lang="tr-TR" sz="2800" dirty="0">
                <a:ea typeface="MS PGothic" charset="0"/>
              </a:rPr>
              <a:t>Tam rekabetçi piyasalar ve tekelci piyasalar iki ayrı uçtaki ekstrem piyasa yapılarıdır.  </a:t>
            </a:r>
          </a:p>
          <a:p>
            <a:r>
              <a:rPr lang="tr-TR" sz="2800" dirty="0">
                <a:ea typeface="MS PGothic" charset="0"/>
              </a:rPr>
              <a:t>Tam rekabetçi firmalar gibi tekel de karını maksimize etmeye çalışır.</a:t>
            </a:r>
          </a:p>
          <a:p>
            <a:r>
              <a:rPr lang="tr-TR" sz="2800" dirty="0">
                <a:ea typeface="MS PGothic" charset="0"/>
              </a:rPr>
              <a:t>Etkinlik açısından, tekelci firma tam rekabetçi firmaya göre çok daha yüksek fiyat ister ve çok daha az ürün satar.</a:t>
            </a:r>
          </a:p>
        </p:txBody>
      </p:sp>
    </p:spTree>
    <p:extLst>
      <p:ext uri="{BB962C8B-B14F-4D97-AF65-F5344CB8AC3E}">
        <p14:creationId xmlns:p14="http://schemas.microsoft.com/office/powerpoint/2010/main" val="14185547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a:xfrm>
            <a:off x="831272" y="0"/>
            <a:ext cx="8870867"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31273" y="1712913"/>
            <a:ext cx="4832927" cy="4895850"/>
          </a:xfrm>
        </p:spPr>
        <p:txBody>
          <a:bodyPr/>
          <a:lstStyle/>
          <a:p>
            <a:pPr>
              <a:buFont typeface="Arial" panose="020B0604020202020204" pitchFamily="34" charset="0"/>
              <a:buChar char="•"/>
              <a:defRPr/>
            </a:pPr>
            <a:r>
              <a:rPr lang="tr-TR" altLang="en-US" sz="2800" dirty="0">
                <a:cs typeface="Arial" pitchFamily="34" charset="0"/>
              </a:rPr>
              <a:t>Aşağıda verilen piyasa yapıları için yandaki grafiği kullanarak tüketici fazlasını (TF), üretici fazlasını (ÜF) ve toplam refahı (TR) hesaplayın:</a:t>
            </a:r>
          </a:p>
          <a:p>
            <a:pPr marL="457200" indent="-457200">
              <a:buFont typeface="+mj-lt"/>
              <a:buAutoNum type="arabicPeriod"/>
              <a:defRPr/>
            </a:pPr>
            <a:r>
              <a:rPr lang="tr-TR" altLang="en-US" sz="2600" dirty="0">
                <a:cs typeface="Arial" pitchFamily="34" charset="0"/>
              </a:rPr>
              <a:t>Tam Rekabetçi</a:t>
            </a:r>
          </a:p>
          <a:p>
            <a:pPr marL="457200" indent="-457200">
              <a:buFont typeface="+mj-lt"/>
              <a:buAutoNum type="arabicPeriod"/>
              <a:defRPr/>
            </a:pPr>
            <a:r>
              <a:rPr lang="tr-TR" altLang="en-US" sz="2600" dirty="0">
                <a:cs typeface="Arial" pitchFamily="34" charset="0"/>
              </a:rPr>
              <a:t>Tekel – Tek Fiyat</a:t>
            </a:r>
          </a:p>
          <a:p>
            <a:pPr marL="457200" indent="-457200">
              <a:buFont typeface="+mj-lt"/>
              <a:buAutoNum type="arabicPeriod"/>
              <a:defRPr/>
            </a:pPr>
            <a:r>
              <a:rPr lang="tr-TR" altLang="en-US" sz="2600" dirty="0">
                <a:cs typeface="Arial" pitchFamily="34" charset="0"/>
              </a:rPr>
              <a:t>Tam Fiyat Ayrımcılığı</a:t>
            </a:r>
            <a:endParaRPr lang="tr-TR" altLang="en-US" dirty="0">
              <a:cs typeface="Arial" pitchFamily="34" charset="0"/>
            </a:endParaRPr>
          </a:p>
        </p:txBody>
      </p:sp>
      <p:pic>
        <p:nvPicPr>
          <p:cNvPr id="37892"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49074"/>
            <a:ext cx="4656642" cy="38070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35CFAD-5418-254A-9188-C14972BE4BDC}"/>
              </a:ext>
            </a:extLst>
          </p:cNvPr>
          <p:cNvSpPr/>
          <p:nvPr/>
        </p:nvSpPr>
        <p:spPr>
          <a:xfrm>
            <a:off x="6031372" y="183719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8D72F7F3-35F7-6746-95B6-4D9C0973B765}"/>
              </a:ext>
            </a:extLst>
          </p:cNvPr>
          <p:cNvSpPr/>
          <p:nvPr/>
        </p:nvSpPr>
        <p:spPr>
          <a:xfrm>
            <a:off x="10133380" y="541759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1D7D58B4-4515-F54F-B0FF-F0274221C89C}"/>
              </a:ext>
            </a:extLst>
          </p:cNvPr>
          <p:cNvSpPr/>
          <p:nvPr/>
        </p:nvSpPr>
        <p:spPr>
          <a:xfrm>
            <a:off x="5995037" y="2403597"/>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3975794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890649" y="0"/>
            <a:ext cx="8550234"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90649" y="1712913"/>
            <a:ext cx="4773551" cy="4895850"/>
          </a:xfrm>
        </p:spPr>
        <p:txBody>
          <a:bodyPr/>
          <a:lstStyle/>
          <a:p>
            <a:pPr marL="457200" indent="-457200">
              <a:buFont typeface="+mj-lt"/>
              <a:buAutoNum type="arabicPeriod"/>
              <a:defRPr/>
            </a:pPr>
            <a:r>
              <a:rPr lang="tr-TR" altLang="en-US" sz="3200" dirty="0">
                <a:cs typeface="Arial" pitchFamily="34" charset="0"/>
              </a:rPr>
              <a:t>Tam Rekabetçi</a:t>
            </a:r>
          </a:p>
          <a:p>
            <a:pPr marL="857250" lvl="1" indent="-457200">
              <a:buFont typeface="Arial" panose="020B0604020202020204" pitchFamily="34" charset="0"/>
              <a:buChar char="•"/>
              <a:defRPr/>
            </a:pPr>
            <a:r>
              <a:rPr lang="tr-TR" altLang="en-US" sz="2800" dirty="0">
                <a:cs typeface="Arial" pitchFamily="34" charset="0"/>
              </a:rPr>
              <a:t>TF = $40,000</a:t>
            </a:r>
          </a:p>
          <a:p>
            <a:pPr marL="857250" lvl="1" indent="-457200">
              <a:buFont typeface="Arial" panose="020B0604020202020204" pitchFamily="34" charset="0"/>
              <a:buChar char="•"/>
              <a:defRPr/>
            </a:pPr>
            <a:r>
              <a:rPr lang="tr-TR" altLang="en-US" sz="2800" dirty="0">
                <a:cs typeface="Arial" pitchFamily="34" charset="0"/>
              </a:rPr>
              <a:t>ÜF = 0</a:t>
            </a:r>
          </a:p>
          <a:p>
            <a:pPr marL="857250" lvl="1" indent="-457200">
              <a:buFont typeface="Arial" panose="020B0604020202020204" pitchFamily="34" charset="0"/>
              <a:buChar char="•"/>
              <a:defRPr/>
            </a:pPr>
            <a:r>
              <a:rPr lang="tr-TR" altLang="en-US" sz="2800" dirty="0">
                <a:cs typeface="Arial" pitchFamily="34" charset="0"/>
              </a:rPr>
              <a:t>TR = $40,000</a:t>
            </a:r>
          </a:p>
          <a:p>
            <a:pPr marL="0" indent="0">
              <a:spcBef>
                <a:spcPts val="3936"/>
              </a:spcBef>
              <a:buNone/>
              <a:defRPr/>
            </a:pPr>
            <a:r>
              <a:rPr lang="tr-TR" altLang="en-US" sz="3200" dirty="0">
                <a:cs typeface="Arial" pitchFamily="34" charset="0"/>
              </a:rPr>
              <a:t>2. Tekel</a:t>
            </a:r>
          </a:p>
          <a:p>
            <a:pPr lvl="1">
              <a:buFont typeface="Arial" panose="020B0604020202020204" pitchFamily="34" charset="0"/>
              <a:buChar char="•"/>
              <a:defRPr/>
            </a:pPr>
            <a:r>
              <a:rPr lang="tr-TR" altLang="en-US" sz="2800" dirty="0">
                <a:cs typeface="Arial" pitchFamily="34" charset="0"/>
              </a:rPr>
              <a:t>TF = $10,000</a:t>
            </a:r>
          </a:p>
          <a:p>
            <a:pPr lvl="1">
              <a:buFont typeface="Arial" panose="020B0604020202020204" pitchFamily="34" charset="0"/>
              <a:buChar char="•"/>
              <a:defRPr/>
            </a:pPr>
            <a:r>
              <a:rPr lang="tr-TR" altLang="en-US" sz="2800" dirty="0">
                <a:cs typeface="Arial" pitchFamily="34" charset="0"/>
              </a:rPr>
              <a:t>ÜF = $20,000</a:t>
            </a:r>
          </a:p>
          <a:p>
            <a:pPr lvl="1">
              <a:buFont typeface="Arial" panose="020B0604020202020204" pitchFamily="34" charset="0"/>
              <a:buChar char="•"/>
              <a:defRPr/>
            </a:pPr>
            <a:r>
              <a:rPr lang="tr-TR" altLang="en-US" sz="2800" dirty="0">
                <a:cs typeface="Arial" pitchFamily="34" charset="0"/>
              </a:rPr>
              <a:t>TR = $30,000</a:t>
            </a: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13448"/>
            <a:ext cx="4656642" cy="38070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33166256-F02B-BE43-8556-FF9F1F32AF37}"/>
              </a:ext>
            </a:extLst>
          </p:cNvPr>
          <p:cNvSpPr/>
          <p:nvPr/>
        </p:nvSpPr>
        <p:spPr>
          <a:xfrm>
            <a:off x="10133380" y="539384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BBE72A95-BBE6-D342-A9FA-538EAA988F47}"/>
              </a:ext>
            </a:extLst>
          </p:cNvPr>
          <p:cNvSpPr/>
          <p:nvPr/>
        </p:nvSpPr>
        <p:spPr>
          <a:xfrm>
            <a:off x="6031372" y="1813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8" name="Rectangle 7">
            <a:extLst>
              <a:ext uri="{FF2B5EF4-FFF2-40B4-BE49-F238E27FC236}">
                <a16:creationId xmlns:a16="http://schemas.microsoft.com/office/drawing/2014/main" id="{C27B46E6-0FE9-4149-80ED-47D79A3E92EC}"/>
              </a:ext>
            </a:extLst>
          </p:cNvPr>
          <p:cNvSpPr/>
          <p:nvPr/>
        </p:nvSpPr>
        <p:spPr>
          <a:xfrm>
            <a:off x="5995037" y="2403597"/>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20931397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a:xfrm>
            <a:off x="641267" y="0"/>
            <a:ext cx="8585859"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641268" y="1712913"/>
            <a:ext cx="5022932" cy="4895850"/>
          </a:xfrm>
        </p:spPr>
        <p:txBody>
          <a:bodyPr/>
          <a:lstStyle/>
          <a:p>
            <a:pPr marL="457200" indent="-457200">
              <a:buFont typeface="+mj-lt"/>
              <a:buAutoNum type="arabicPeriod" startAt="3"/>
              <a:defRPr/>
            </a:pPr>
            <a:r>
              <a:rPr lang="tr-TR" altLang="en-US" sz="3200" dirty="0">
                <a:cs typeface="Arial" pitchFamily="34" charset="0"/>
              </a:rPr>
              <a:t>Tam Fiyat Ayrımcılığı</a:t>
            </a:r>
          </a:p>
          <a:p>
            <a:pPr marL="857250" lvl="1" indent="-457200">
              <a:buFont typeface="Arial" panose="020B0604020202020204" pitchFamily="34" charset="0"/>
              <a:buChar char="•"/>
              <a:defRPr/>
            </a:pPr>
            <a:r>
              <a:rPr lang="tr-TR" altLang="en-US" sz="2800" dirty="0">
                <a:cs typeface="Arial" pitchFamily="34" charset="0"/>
              </a:rPr>
              <a:t>TF = 0</a:t>
            </a:r>
          </a:p>
          <a:p>
            <a:pPr marL="857250" lvl="1" indent="-457200">
              <a:buFont typeface="Arial" panose="020B0604020202020204" pitchFamily="34" charset="0"/>
              <a:buChar char="•"/>
              <a:defRPr/>
            </a:pPr>
            <a:r>
              <a:rPr lang="tr-TR" altLang="en-US" sz="2800" dirty="0">
                <a:cs typeface="Arial" pitchFamily="34" charset="0"/>
              </a:rPr>
              <a:t>ÜF = $40,000</a:t>
            </a:r>
          </a:p>
          <a:p>
            <a:pPr marL="857250" lvl="1" indent="-457200">
              <a:buFont typeface="Arial" panose="020B0604020202020204" pitchFamily="34" charset="0"/>
              <a:buChar char="•"/>
              <a:defRPr/>
            </a:pPr>
            <a:r>
              <a:rPr lang="tr-TR" altLang="en-US" sz="2800" dirty="0">
                <a:cs typeface="Arial" pitchFamily="34" charset="0"/>
              </a:rPr>
              <a:t>TR = $40,000</a:t>
            </a:r>
            <a:endParaRPr lang="tr-TR" altLang="en-US" sz="3600" dirty="0">
              <a:cs typeface="Arial" pitchFamily="34" charset="0"/>
            </a:endParaRP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712913"/>
            <a:ext cx="4656642" cy="38070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D790CD-2B43-3745-B711-A1259A43F883}"/>
              </a:ext>
            </a:extLst>
          </p:cNvPr>
          <p:cNvSpPr/>
          <p:nvPr/>
        </p:nvSpPr>
        <p:spPr>
          <a:xfrm>
            <a:off x="6031372" y="1718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7" name="Rectangle 6">
            <a:extLst>
              <a:ext uri="{FF2B5EF4-FFF2-40B4-BE49-F238E27FC236}">
                <a16:creationId xmlns:a16="http://schemas.microsoft.com/office/drawing/2014/main" id="{5D8290D7-27F6-7D49-ACE0-1EA8CA5AA6BA}"/>
              </a:ext>
            </a:extLst>
          </p:cNvPr>
          <p:cNvSpPr/>
          <p:nvPr/>
        </p:nvSpPr>
        <p:spPr>
          <a:xfrm>
            <a:off x="10133380" y="5310721"/>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8" name="Rectangle 7">
            <a:extLst>
              <a:ext uri="{FF2B5EF4-FFF2-40B4-BE49-F238E27FC236}">
                <a16:creationId xmlns:a16="http://schemas.microsoft.com/office/drawing/2014/main" id="{FA7423A8-B9B5-714B-8BC6-6F94B9BA0741}"/>
              </a:ext>
            </a:extLst>
          </p:cNvPr>
          <p:cNvSpPr/>
          <p:nvPr/>
        </p:nvSpPr>
        <p:spPr>
          <a:xfrm>
            <a:off x="5995037" y="2208062"/>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16745231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290" name="Picture 2" descr="05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516" y="1692325"/>
            <a:ext cx="11374967" cy="49098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3" name="Content Placeholder 2">
            <a:extLst>
              <a:ext uri="{FF2B5EF4-FFF2-40B4-BE49-F238E27FC236}">
                <a16:creationId xmlns:a16="http://schemas.microsoft.com/office/drawing/2014/main" id="{628F7A17-4E03-2B40-B228-3C95ADA3F074}"/>
              </a:ext>
            </a:extLst>
          </p:cNvPr>
          <p:cNvSpPr txBox="1">
            <a:spLocks/>
          </p:cNvSpPr>
          <p:nvPr/>
        </p:nvSpPr>
        <p:spPr>
          <a:xfrm>
            <a:off x="609600" y="217830"/>
            <a:ext cx="10968842" cy="1474495"/>
          </a:xfrm>
          <a:prstGeom prst="rect">
            <a:avLst/>
          </a:prstGeom>
        </p:spPr>
        <p:txBody>
          <a:bodyPr/>
          <a:lst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a:lstStyle>
          <a:p>
            <a:pPr marL="0" indent="0" algn="ctr">
              <a:buNone/>
            </a:pPr>
            <a:r>
              <a:rPr lang="tr-TR" sz="4400" b="1" kern="0" dirty="0">
                <a:ea typeface="MS PGothic" charset="0"/>
              </a:rPr>
              <a:t>Helikopter ile Uçmak için </a:t>
            </a:r>
          </a:p>
          <a:p>
            <a:pPr marL="0" indent="0" algn="ctr">
              <a:buNone/>
            </a:pPr>
            <a:r>
              <a:rPr lang="tr-TR" sz="4400" b="1" kern="0" dirty="0">
                <a:ea typeface="MS PGothic" charset="0"/>
              </a:rPr>
              <a:t>Ne Kadar Ödersiniz?</a:t>
            </a:r>
          </a:p>
        </p:txBody>
      </p:sp>
    </p:spTree>
    <p:extLst>
      <p:ext uri="{BB962C8B-B14F-4D97-AF65-F5344CB8AC3E}">
        <p14:creationId xmlns:p14="http://schemas.microsoft.com/office/powerpoint/2010/main" val="35280729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314" name="Picture 2" descr="06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289" y="1775581"/>
            <a:ext cx="11473894" cy="35460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01912"/>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a:buChar char="•"/>
            </a:pPr>
            <a:r>
              <a:rPr lang="tr-TR" sz="2800" b="0" dirty="0">
                <a:solidFill>
                  <a:srgbClr val="FF0000"/>
                </a:solidFill>
                <a:latin typeface="Cambria" panose="02040503050406030204" pitchFamily="18" charset="0"/>
                <a:ea typeface="MS PGothic" charset="0"/>
              </a:rPr>
              <a:t>Eğer firma tek bir fiyat uygularsa, bu fiyat ne olmalıdır?</a:t>
            </a:r>
          </a:p>
          <a:p>
            <a:pPr marL="457200" indent="-457200">
              <a:buFont typeface="Arial"/>
              <a:buChar char="•"/>
            </a:pPr>
            <a:r>
              <a:rPr lang="tr-TR" sz="2800" b="0" dirty="0">
                <a:solidFill>
                  <a:srgbClr val="FF0000"/>
                </a:solidFill>
                <a:latin typeface="Cambria" panose="02040503050406030204" pitchFamily="18" charset="0"/>
                <a:ea typeface="MS PGothic" charset="0"/>
              </a:rPr>
              <a:t>Eğer firma iki farklı fiyat uygulayabilirse, bu fiyatlar ne olmalıdır ve kim tarafından ödenmelidir?</a:t>
            </a:r>
          </a:p>
          <a:p>
            <a:pPr marL="457200" indent="-457200" algn="ctr">
              <a:buFont typeface="Arial"/>
              <a:buChar char="•"/>
            </a:pPr>
            <a:endParaRPr lang="tr-TR" sz="2800" b="0" dirty="0">
              <a:latin typeface="Cambria" panose="02040503050406030204" pitchFamily="18" charset="0"/>
              <a:ea typeface="MS PGothic" charset="0"/>
            </a:endParaRPr>
          </a:p>
        </p:txBody>
      </p:sp>
      <p:sp>
        <p:nvSpPr>
          <p:cNvPr id="5" name="Title 1"/>
          <p:cNvSpPr txBox="1">
            <a:spLocks/>
          </p:cNvSpPr>
          <p:nvPr/>
        </p:nvSpPr>
        <p:spPr>
          <a:xfrm>
            <a:off x="609599" y="5272278"/>
            <a:ext cx="11360727" cy="1388341"/>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Fazladan bir yolcunun marjinal maliyeti $10'dır.</a:t>
            </a:r>
          </a:p>
          <a:p>
            <a:pPr marL="457200" indent="-457200">
              <a:buFont typeface="Arial" panose="020B0604020202020204" pitchFamily="34" charset="0"/>
              <a:buChar char="•"/>
            </a:pPr>
            <a:r>
              <a:rPr lang="tr-TR" sz="2800" b="0" dirty="0">
                <a:latin typeface="Cambria" panose="02040503050406030204" pitchFamily="18" charset="0"/>
                <a:ea typeface="MS PGothic" charset="0"/>
              </a:rPr>
              <a:t>Eğer tekelci firma kar-maksimizasyonu yapıyorsa, toplam hasılat (TR), toplam maliyet (TC) ve toplam kar (TP) her iki durumda da nedir? </a:t>
            </a:r>
          </a:p>
        </p:txBody>
      </p:sp>
      <p:sp>
        <p:nvSpPr>
          <p:cNvPr id="6" name="Rectangle 5">
            <a:extLst>
              <a:ext uri="{FF2B5EF4-FFF2-40B4-BE49-F238E27FC236}">
                <a16:creationId xmlns:a16="http://schemas.microsoft.com/office/drawing/2014/main" id="{53D42EF1-342D-4641-8380-F691F5B64A31}"/>
              </a:ext>
            </a:extLst>
          </p:cNvPr>
          <p:cNvSpPr/>
          <p:nvPr/>
        </p:nvSpPr>
        <p:spPr>
          <a:xfrm>
            <a:off x="513440"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74AB346-3224-1345-BAD0-A2A73BE28E65}"/>
              </a:ext>
            </a:extLst>
          </p:cNvPr>
          <p:cNvSpPr/>
          <p:nvPr/>
        </p:nvSpPr>
        <p:spPr>
          <a:xfrm>
            <a:off x="4752248"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FF80EE50-C3E9-734C-976A-9BD843658EE2}"/>
              </a:ext>
            </a:extLst>
          </p:cNvPr>
          <p:cNvSpPr/>
          <p:nvPr/>
        </p:nvSpPr>
        <p:spPr>
          <a:xfrm>
            <a:off x="9866083" y="204524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Tree>
    <p:extLst>
      <p:ext uri="{BB962C8B-B14F-4D97-AF65-F5344CB8AC3E}">
        <p14:creationId xmlns:p14="http://schemas.microsoft.com/office/powerpoint/2010/main" val="16466824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8" name="Picture 2" descr="07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667" y="1806956"/>
            <a:ext cx="11010900" cy="36861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5" name="Title 1"/>
          <p:cNvSpPr txBox="1">
            <a:spLocks/>
          </p:cNvSpPr>
          <p:nvPr/>
        </p:nvSpPr>
        <p:spPr>
          <a:xfrm>
            <a:off x="559470" y="84076"/>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Tek Fiyat</a:t>
            </a:r>
          </a:p>
          <a:p>
            <a:pPr algn="ctr"/>
            <a:r>
              <a:rPr lang="tr-TR" dirty="0">
                <a:latin typeface="Cambria" panose="02040503050406030204" pitchFamily="18" charset="0"/>
                <a:ea typeface="MS PGothic" charset="0"/>
              </a:rPr>
              <a:t>Maksimum Ödeme İstekliliğini Sıralayın</a:t>
            </a:r>
          </a:p>
        </p:txBody>
      </p:sp>
      <p:sp>
        <p:nvSpPr>
          <p:cNvPr id="6" name="Rectangle 5">
            <a:extLst>
              <a:ext uri="{FF2B5EF4-FFF2-40B4-BE49-F238E27FC236}">
                <a16:creationId xmlns:a16="http://schemas.microsoft.com/office/drawing/2014/main" id="{D7A03CA0-0F5F-F346-ADF7-4133F94F2132}"/>
              </a:ext>
            </a:extLst>
          </p:cNvPr>
          <p:cNvSpPr/>
          <p:nvPr/>
        </p:nvSpPr>
        <p:spPr>
          <a:xfrm>
            <a:off x="10768726" y="2527004"/>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EBE6477B-D460-C74A-B414-6E16097A125B}"/>
              </a:ext>
            </a:extLst>
          </p:cNvPr>
          <p:cNvSpPr txBox="1">
            <a:spLocks/>
          </p:cNvSpPr>
          <p:nvPr/>
        </p:nvSpPr>
        <p:spPr>
          <a:xfrm>
            <a:off x="559470" y="567003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Toplam hasılat, toplam maliyet ve toplam kar nedir?</a:t>
            </a:r>
          </a:p>
        </p:txBody>
      </p:sp>
      <p:sp>
        <p:nvSpPr>
          <p:cNvPr id="8" name="Rectangle 7">
            <a:extLst>
              <a:ext uri="{FF2B5EF4-FFF2-40B4-BE49-F238E27FC236}">
                <a16:creationId xmlns:a16="http://schemas.microsoft.com/office/drawing/2014/main" id="{D9275BE0-50D3-D54D-BD4F-60E2DDE9AC52}"/>
              </a:ext>
            </a:extLst>
          </p:cNvPr>
          <p:cNvSpPr/>
          <p:nvPr/>
        </p:nvSpPr>
        <p:spPr>
          <a:xfrm>
            <a:off x="679693"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A327BD57-A576-DE43-A9FE-F5EB68E4BC9E}"/>
              </a:ext>
            </a:extLst>
          </p:cNvPr>
          <p:cNvSpPr/>
          <p:nvPr/>
        </p:nvSpPr>
        <p:spPr>
          <a:xfrm>
            <a:off x="2959077"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0" name="Rectangle 9">
            <a:extLst>
              <a:ext uri="{FF2B5EF4-FFF2-40B4-BE49-F238E27FC236}">
                <a16:creationId xmlns:a16="http://schemas.microsoft.com/office/drawing/2014/main" id="{3BEF472C-E81B-894F-BCA6-BDC7DCEF4CD5}"/>
              </a:ext>
            </a:extLst>
          </p:cNvPr>
          <p:cNvSpPr/>
          <p:nvPr/>
        </p:nvSpPr>
        <p:spPr>
          <a:xfrm>
            <a:off x="10221710" y="20788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MR</a:t>
            </a:r>
          </a:p>
        </p:txBody>
      </p:sp>
      <p:sp>
        <p:nvSpPr>
          <p:cNvPr id="11" name="Rectangle 10">
            <a:extLst>
              <a:ext uri="{FF2B5EF4-FFF2-40B4-BE49-F238E27FC236}">
                <a16:creationId xmlns:a16="http://schemas.microsoft.com/office/drawing/2014/main" id="{FDD750BD-6E22-574C-B727-DEA83C031DE1}"/>
              </a:ext>
            </a:extLst>
          </p:cNvPr>
          <p:cNvSpPr/>
          <p:nvPr/>
        </p:nvSpPr>
        <p:spPr>
          <a:xfrm>
            <a:off x="8181670" y="2045245"/>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2" name="Rectangle 11">
            <a:extLst>
              <a:ext uri="{FF2B5EF4-FFF2-40B4-BE49-F238E27FC236}">
                <a16:creationId xmlns:a16="http://schemas.microsoft.com/office/drawing/2014/main" id="{CD42C686-6C52-CF40-A05B-BE481BC9C356}"/>
              </a:ext>
            </a:extLst>
          </p:cNvPr>
          <p:cNvSpPr/>
          <p:nvPr/>
        </p:nvSpPr>
        <p:spPr>
          <a:xfrm>
            <a:off x="6141630" y="204524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Tree>
    <p:extLst>
      <p:ext uri="{BB962C8B-B14F-4D97-AF65-F5344CB8AC3E}">
        <p14:creationId xmlns:p14="http://schemas.microsoft.com/office/powerpoint/2010/main" val="40091815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62" name="Picture 2" descr="08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067" y="2798572"/>
            <a:ext cx="11214100" cy="1955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10" name="Rectangle 9">
            <a:extLst>
              <a:ext uri="{FF2B5EF4-FFF2-40B4-BE49-F238E27FC236}">
                <a16:creationId xmlns:a16="http://schemas.microsoft.com/office/drawing/2014/main" id="{2C78D394-8664-9B45-B623-ECE1B31F22D1}"/>
              </a:ext>
            </a:extLst>
          </p:cNvPr>
          <p:cNvSpPr/>
          <p:nvPr/>
        </p:nvSpPr>
        <p:spPr>
          <a:xfrm>
            <a:off x="8025526"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1" name="Rectangle 10">
            <a:extLst>
              <a:ext uri="{FF2B5EF4-FFF2-40B4-BE49-F238E27FC236}">
                <a16:creationId xmlns:a16="http://schemas.microsoft.com/office/drawing/2014/main" id="{F4FEFDCE-3C8D-6B4A-B984-B085FDB8B7FC}"/>
              </a:ext>
            </a:extLst>
          </p:cNvPr>
          <p:cNvSpPr/>
          <p:nvPr/>
        </p:nvSpPr>
        <p:spPr>
          <a:xfrm>
            <a:off x="9604944" y="3503738"/>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2" name="Rectangle 11">
            <a:extLst>
              <a:ext uri="{FF2B5EF4-FFF2-40B4-BE49-F238E27FC236}">
                <a16:creationId xmlns:a16="http://schemas.microsoft.com/office/drawing/2014/main" id="{63C6FA6D-2F5A-674D-8894-D4E48DF489DD}"/>
              </a:ext>
            </a:extLst>
          </p:cNvPr>
          <p:cNvSpPr/>
          <p:nvPr/>
        </p:nvSpPr>
        <p:spPr>
          <a:xfrm>
            <a:off x="10889263"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C5DAC1A0-AB30-A14D-9F02-DFBAF1A272A4}"/>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p:txBody>
      </p:sp>
      <p:sp>
        <p:nvSpPr>
          <p:cNvPr id="8" name="Rectangle 7">
            <a:extLst>
              <a:ext uri="{FF2B5EF4-FFF2-40B4-BE49-F238E27FC236}">
                <a16:creationId xmlns:a16="http://schemas.microsoft.com/office/drawing/2014/main" id="{CC4B9502-0AB2-3A43-A484-8BF52ECCDEEF}"/>
              </a:ext>
            </a:extLst>
          </p:cNvPr>
          <p:cNvSpPr/>
          <p:nvPr/>
        </p:nvSpPr>
        <p:spPr>
          <a:xfrm>
            <a:off x="593498" y="272340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Yetişkin</a:t>
            </a:r>
          </a:p>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50C29E4B-2DF0-4E4D-8073-3B030B3635F5}"/>
              </a:ext>
            </a:extLst>
          </p:cNvPr>
          <p:cNvSpPr/>
          <p:nvPr/>
        </p:nvSpPr>
        <p:spPr>
          <a:xfrm>
            <a:off x="3244085" y="272340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3" name="Rectangle 12">
            <a:extLst>
              <a:ext uri="{FF2B5EF4-FFF2-40B4-BE49-F238E27FC236}">
                <a16:creationId xmlns:a16="http://schemas.microsoft.com/office/drawing/2014/main" id="{E04C64DD-5853-914D-AFA2-31418366C8CE}"/>
              </a:ext>
            </a:extLst>
          </p:cNvPr>
          <p:cNvSpPr/>
          <p:nvPr/>
        </p:nvSpPr>
        <p:spPr>
          <a:xfrm>
            <a:off x="7629696" y="3061311"/>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4" name="Rectangle 13">
            <a:extLst>
              <a:ext uri="{FF2B5EF4-FFF2-40B4-BE49-F238E27FC236}">
                <a16:creationId xmlns:a16="http://schemas.microsoft.com/office/drawing/2014/main" id="{F678C16C-973E-E840-AC05-BF6709BE9144}"/>
              </a:ext>
            </a:extLst>
          </p:cNvPr>
          <p:cNvSpPr/>
          <p:nvPr/>
        </p:nvSpPr>
        <p:spPr>
          <a:xfrm>
            <a:off x="5989756" y="30613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15" name="Rectangle 14">
            <a:extLst>
              <a:ext uri="{FF2B5EF4-FFF2-40B4-BE49-F238E27FC236}">
                <a16:creationId xmlns:a16="http://schemas.microsoft.com/office/drawing/2014/main" id="{7C9E6777-D0E6-0746-B597-A1CE5FDA4421}"/>
              </a:ext>
            </a:extLst>
          </p:cNvPr>
          <p:cNvSpPr/>
          <p:nvPr/>
        </p:nvSpPr>
        <p:spPr>
          <a:xfrm>
            <a:off x="9209114" y="309846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6" name="Rectangle 15">
            <a:extLst>
              <a:ext uri="{FF2B5EF4-FFF2-40B4-BE49-F238E27FC236}">
                <a16:creationId xmlns:a16="http://schemas.microsoft.com/office/drawing/2014/main" id="{6585D883-7CC2-C643-8EEE-7CA974787F9E}"/>
              </a:ext>
            </a:extLst>
          </p:cNvPr>
          <p:cNvSpPr/>
          <p:nvPr/>
        </p:nvSpPr>
        <p:spPr>
          <a:xfrm>
            <a:off x="10710883" y="3098465"/>
            <a:ext cx="1142030"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9292563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6" name="Picture 2" descr="09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352041"/>
            <a:ext cx="11294533" cy="23336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3" name="Title 1">
            <a:extLst>
              <a:ext uri="{FF2B5EF4-FFF2-40B4-BE49-F238E27FC236}">
                <a16:creationId xmlns:a16="http://schemas.microsoft.com/office/drawing/2014/main" id="{966B57BD-FB95-A746-9018-A4366C2B87E8}"/>
              </a:ext>
            </a:extLst>
          </p:cNvPr>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4" name="Title 1">
            <a:extLst>
              <a:ext uri="{FF2B5EF4-FFF2-40B4-BE49-F238E27FC236}">
                <a16:creationId xmlns:a16="http://schemas.microsoft.com/office/drawing/2014/main" id="{A0801230-7B34-8A47-B2FC-809257B345E5}"/>
              </a:ext>
            </a:extLst>
          </p:cNvPr>
          <p:cNvSpPr txBox="1">
            <a:spLocks/>
          </p:cNvSpPr>
          <p:nvPr/>
        </p:nvSpPr>
        <p:spPr>
          <a:xfrm>
            <a:off x="609600" y="4627674"/>
            <a:ext cx="10972800" cy="1847882"/>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Tüm gruplar için (toplamda) karı maksimize eden miktar, toplam hasılat, toplam maliyet ve toplam kar nedir?</a:t>
            </a:r>
          </a:p>
          <a:p>
            <a:endParaRPr lang="tr-TR" sz="2800" b="0" dirty="0">
              <a:latin typeface="Cambria" panose="02040503050406030204" pitchFamily="18" charset="0"/>
              <a:ea typeface="MS PGothic" charset="0"/>
            </a:endParaRPr>
          </a:p>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5" name="Title 1">
            <a:extLst>
              <a:ext uri="{FF2B5EF4-FFF2-40B4-BE49-F238E27FC236}">
                <a16:creationId xmlns:a16="http://schemas.microsoft.com/office/drawing/2014/main" id="{437FFAC0-EF26-294E-9D95-6983A1E0BB40}"/>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6" name="Rectangle 5">
            <a:extLst>
              <a:ext uri="{FF2B5EF4-FFF2-40B4-BE49-F238E27FC236}">
                <a16:creationId xmlns:a16="http://schemas.microsoft.com/office/drawing/2014/main" id="{A239B971-F0DD-DF42-BCC9-294C3F56D64C}"/>
              </a:ext>
            </a:extLst>
          </p:cNvPr>
          <p:cNvSpPr/>
          <p:nvPr/>
        </p:nvSpPr>
        <p:spPr>
          <a:xfrm>
            <a:off x="593498" y="226026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Genç</a:t>
            </a:r>
          </a:p>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948B7FA-FAB1-7747-8857-251ECF573C35}"/>
              </a:ext>
            </a:extLst>
          </p:cNvPr>
          <p:cNvSpPr/>
          <p:nvPr/>
        </p:nvSpPr>
        <p:spPr>
          <a:xfrm>
            <a:off x="3335510" y="226026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0F15E790-5BBD-DA43-9D7D-20E61CE626E3}"/>
              </a:ext>
            </a:extLst>
          </p:cNvPr>
          <p:cNvSpPr/>
          <p:nvPr/>
        </p:nvSpPr>
        <p:spPr>
          <a:xfrm>
            <a:off x="5995386" y="2609099"/>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9" name="Rectangle 8">
            <a:extLst>
              <a:ext uri="{FF2B5EF4-FFF2-40B4-BE49-F238E27FC236}">
                <a16:creationId xmlns:a16="http://schemas.microsoft.com/office/drawing/2014/main" id="{FBE6464D-BC8A-4A47-B5F4-9EAC003FD63A}"/>
              </a:ext>
            </a:extLst>
          </p:cNvPr>
          <p:cNvSpPr/>
          <p:nvPr/>
        </p:nvSpPr>
        <p:spPr>
          <a:xfrm>
            <a:off x="7672202" y="260909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0" name="Rectangle 9">
            <a:extLst>
              <a:ext uri="{FF2B5EF4-FFF2-40B4-BE49-F238E27FC236}">
                <a16:creationId xmlns:a16="http://schemas.microsoft.com/office/drawing/2014/main" id="{4D9D9E74-3868-9443-AF79-F26430ACE82F}"/>
              </a:ext>
            </a:extLst>
          </p:cNvPr>
          <p:cNvSpPr/>
          <p:nvPr/>
        </p:nvSpPr>
        <p:spPr>
          <a:xfrm>
            <a:off x="9265891" y="260909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1" name="Rectangle 10">
            <a:extLst>
              <a:ext uri="{FF2B5EF4-FFF2-40B4-BE49-F238E27FC236}">
                <a16:creationId xmlns:a16="http://schemas.microsoft.com/office/drawing/2014/main" id="{0D4811B3-8CAD-F543-9A20-AB7380B56507}"/>
              </a:ext>
            </a:extLst>
          </p:cNvPr>
          <p:cNvSpPr/>
          <p:nvPr/>
        </p:nvSpPr>
        <p:spPr>
          <a:xfrm>
            <a:off x="10819571" y="2618527"/>
            <a:ext cx="1038209"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101935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4579" name="Content Placeholder 2"/>
          <p:cNvSpPr>
            <a:spLocks noGrp="1"/>
          </p:cNvSpPr>
          <p:nvPr>
            <p:ph idx="1"/>
          </p:nvPr>
        </p:nvSpPr>
        <p:spPr>
          <a:xfrm>
            <a:off x="609600" y="1712913"/>
            <a:ext cx="10972800" cy="4895850"/>
          </a:xfrm>
        </p:spPr>
        <p:txBody>
          <a:bodyPr/>
          <a:lstStyle/>
          <a:p>
            <a:r>
              <a:rPr lang="tr-TR" sz="2800" dirty="0">
                <a:ea typeface="MS PGothic" charset="0"/>
              </a:rPr>
              <a:t>Sinema salonlarının fiyat ayrımcılığı uygulama yöntemleri nelerdir?</a:t>
            </a:r>
          </a:p>
          <a:p>
            <a:pPr marL="514350" indent="-514350">
              <a:buFont typeface="+mj-lt"/>
              <a:buAutoNum type="arabicPeriod"/>
            </a:pPr>
            <a:r>
              <a:rPr lang="tr-TR" sz="2800" dirty="0">
                <a:ea typeface="MS PGothic" charset="0"/>
              </a:rPr>
              <a:t>Gösterim zamanı</a:t>
            </a:r>
          </a:p>
          <a:p>
            <a:pPr lvl="1"/>
            <a:r>
              <a:rPr lang="tr-TR" sz="2400" dirty="0">
                <a:ea typeface="MS PGothic" charset="0"/>
              </a:rPr>
              <a:t>Öğledeki gösterimlere (matine) katılan kişiler düşük gelir sebebiyle (emekli, işsiz, öğrenci) daha elastik talebe sahip olabilirler.</a:t>
            </a:r>
          </a:p>
          <a:p>
            <a:pPr lvl="1"/>
            <a:r>
              <a:rPr lang="tr-TR" sz="2400" dirty="0">
                <a:ea typeface="MS PGothic" charset="0"/>
              </a:rPr>
              <a:t>Fiyat hassaslığına ve program esnekliğine göre kişiler kendi kendilerini gruplara seçerler.</a:t>
            </a:r>
          </a:p>
          <a:p>
            <a:pPr marL="514350" indent="-514350">
              <a:buFont typeface="+mj-lt"/>
              <a:buAutoNum type="arabicPeriod"/>
            </a:pPr>
            <a:r>
              <a:rPr lang="tr-TR" sz="2800" dirty="0">
                <a:ea typeface="MS PGothic" charset="0"/>
              </a:rPr>
              <a:t>Yaş ya da öğrenci durumu</a:t>
            </a:r>
          </a:p>
          <a:p>
            <a:pPr lvl="1"/>
            <a:r>
              <a:rPr lang="tr-TR" sz="2400" dirty="0">
                <a:ea typeface="MS PGothic" charset="0"/>
              </a:rPr>
              <a:t>Hepimiz aynı filmi izlememize rağmen çocuklar, öğrenciler, ve yaşlı vatandaşlar indirimli fiyattan bilet alırlar!</a:t>
            </a:r>
          </a:p>
          <a:p>
            <a:pPr lvl="1"/>
            <a:r>
              <a:rPr lang="tr-TR" sz="2400" dirty="0">
                <a:ea typeface="MS PGothic" charset="0"/>
              </a:rPr>
              <a:t>Çok yaşlı ya da çok genç film severler arasında gelir ve </a:t>
            </a:r>
            <a:r>
              <a:rPr lang="tr-TR" altLang="ja-JP" sz="2400" dirty="0">
                <a:ea typeface="MS PGothic" charset="0"/>
              </a:rPr>
              <a:t>"zevkler ve tercihler" talebi düşürebilir.</a:t>
            </a:r>
            <a:endParaRPr lang="tr-TR" sz="2400" dirty="0">
              <a:ea typeface="MS PGothic" charset="0"/>
            </a:endParaRPr>
          </a:p>
        </p:txBody>
      </p:sp>
    </p:spTree>
    <p:extLst>
      <p:ext uri="{BB962C8B-B14F-4D97-AF65-F5344CB8AC3E}">
        <p14:creationId xmlns:p14="http://schemas.microsoft.com/office/powerpoint/2010/main" val="144153929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2" end="2"/>
                                            </p:txEl>
                                          </p:spTgt>
                                        </p:tgtEl>
                                        <p:attrNameLst>
                                          <p:attrName>style.visibility</p:attrName>
                                        </p:attrNameLst>
                                      </p:cBhvr>
                                      <p:to>
                                        <p:strVal val="visible"/>
                                      </p:to>
                                    </p:set>
                                    <p:animEffect transition="in" filter="barn(inVertical)">
                                      <p:cBhvr>
                                        <p:cTn id="7" dur="500"/>
                                        <p:tgtEl>
                                          <p:spTgt spid="2457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4579">
                                            <p:txEl>
                                              <p:pRg st="3" end="3"/>
                                            </p:txEl>
                                          </p:spTgt>
                                        </p:tgtEl>
                                        <p:attrNameLst>
                                          <p:attrName>style.visibility</p:attrName>
                                        </p:attrNameLst>
                                      </p:cBhvr>
                                      <p:to>
                                        <p:strVal val="visible"/>
                                      </p:to>
                                    </p:set>
                                    <p:animEffect transition="in" filter="barn(inVertical)">
                                      <p:cBhvr>
                                        <p:cTn id="10" dur="500"/>
                                        <p:tgtEl>
                                          <p:spTgt spid="24579">
                                            <p:txEl>
                                              <p:pRg st="3" end="3"/>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4579">
                                            <p:txEl>
                                              <p:pRg st="5" end="5"/>
                                            </p:txEl>
                                          </p:spTgt>
                                        </p:tgtEl>
                                        <p:attrNameLst>
                                          <p:attrName>style.visibility</p:attrName>
                                        </p:attrNameLst>
                                      </p:cBhvr>
                                      <p:to>
                                        <p:strVal val="visible"/>
                                      </p:to>
                                    </p:set>
                                    <p:animEffect transition="in" filter="barn(inVertical)">
                                      <p:cBhvr>
                                        <p:cTn id="15" dur="500"/>
                                        <p:tgtEl>
                                          <p:spTgt spid="24579">
                                            <p:txEl>
                                              <p:pRg st="5" end="5"/>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4579">
                                            <p:txEl>
                                              <p:pRg st="6" end="6"/>
                                            </p:txEl>
                                          </p:spTgt>
                                        </p:tgtEl>
                                        <p:attrNameLst>
                                          <p:attrName>style.visibility</p:attrName>
                                        </p:attrNameLst>
                                      </p:cBhvr>
                                      <p:to>
                                        <p:strVal val="visible"/>
                                      </p:to>
                                    </p:set>
                                    <p:animEffect transition="in" filter="barn(inVertical)">
                                      <p:cBhvr>
                                        <p:cTn id="18" dur="500"/>
                                        <p:tgtEl>
                                          <p:spTgt spid="245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5603" name="Content Placeholder 2"/>
          <p:cNvSpPr>
            <a:spLocks noGrp="1"/>
          </p:cNvSpPr>
          <p:nvPr>
            <p:ph idx="1"/>
          </p:nvPr>
        </p:nvSpPr>
        <p:spPr>
          <a:xfrm>
            <a:off x="609600" y="1712913"/>
            <a:ext cx="10972800" cy="4895850"/>
          </a:xfrm>
        </p:spPr>
        <p:txBody>
          <a:bodyPr/>
          <a:lstStyle/>
          <a:p>
            <a:pPr marL="514350" indent="-514350">
              <a:buFont typeface="+mj-lt"/>
              <a:buAutoNum type="arabicPeriod" startAt="3"/>
            </a:pPr>
            <a:r>
              <a:rPr lang="tr-TR" sz="3200" dirty="0">
                <a:ea typeface="MS PGothic" charset="0"/>
              </a:rPr>
              <a:t>Büfe/restoran fiyatlandırması</a:t>
            </a:r>
          </a:p>
          <a:p>
            <a:pPr lvl="1"/>
            <a:r>
              <a:rPr lang="tr-TR" sz="2800" dirty="0">
                <a:ea typeface="MS PGothic" charset="0"/>
              </a:rPr>
              <a:t>İnelastik talebe sahip tüketiciler</a:t>
            </a:r>
          </a:p>
          <a:p>
            <a:pPr lvl="2"/>
            <a:r>
              <a:rPr lang="tr-TR" dirty="0">
                <a:latin typeface="Cambria" panose="02040503050406030204" pitchFamily="18" charset="0"/>
                <a:cs typeface="Arial" charset="0"/>
              </a:rPr>
              <a:t>Yüksek fiyat vermeye isteklidirler ve sinemada satılan ürünleri yerler.</a:t>
            </a:r>
          </a:p>
          <a:p>
            <a:pPr lvl="1"/>
            <a:r>
              <a:rPr lang="tr-TR" sz="2800" dirty="0">
                <a:ea typeface="MS PGothic" charset="0"/>
              </a:rPr>
              <a:t>Elastik talebe sahip tüketiciler</a:t>
            </a:r>
          </a:p>
          <a:p>
            <a:pPr lvl="2"/>
            <a:r>
              <a:rPr lang="tr-TR" dirty="0">
                <a:latin typeface="Cambria" panose="02040503050406030204" pitchFamily="18" charset="0"/>
                <a:cs typeface="Arial" charset="0"/>
              </a:rPr>
              <a:t>Sinemada satılan ürünleri yemezler ya da sinemaya kaçak yemek sokarlar.</a:t>
            </a:r>
          </a:p>
          <a:p>
            <a:pPr lvl="1"/>
            <a:r>
              <a:rPr lang="tr-TR" sz="2800" dirty="0">
                <a:ea typeface="MS PGothic" charset="0"/>
              </a:rPr>
              <a:t>Sinema salonu hangi müşteriyi ister?</a:t>
            </a:r>
          </a:p>
          <a:p>
            <a:pPr lvl="2"/>
            <a:r>
              <a:rPr lang="tr-TR" dirty="0">
                <a:latin typeface="Cambria" panose="02040503050406030204" pitchFamily="18" charset="0"/>
                <a:cs typeface="Arial" charset="0"/>
              </a:rPr>
              <a:t>Her ikisinin de sinemaya gelip film izlemesini ister. Çünkü boş koltuklar kaybedilmiş hasılattır.</a:t>
            </a:r>
          </a:p>
        </p:txBody>
      </p:sp>
    </p:spTree>
    <p:extLst>
      <p:ext uri="{BB962C8B-B14F-4D97-AF65-F5344CB8AC3E}">
        <p14:creationId xmlns:p14="http://schemas.microsoft.com/office/powerpoint/2010/main" val="33062401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2" end="2"/>
                                            </p:txEl>
                                          </p:spTgt>
                                        </p:tgtEl>
                                        <p:attrNameLst>
                                          <p:attrName>style.visibility</p:attrName>
                                        </p:attrNameLst>
                                      </p:cBhvr>
                                      <p:to>
                                        <p:strVal val="visible"/>
                                      </p:to>
                                    </p:set>
                                    <p:animEffect transition="in" filter="barn(inVertical)">
                                      <p:cBhvr>
                                        <p:cTn id="7" dur="500"/>
                                        <p:tgtEl>
                                          <p:spTgt spid="2560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5603">
                                            <p:txEl>
                                              <p:pRg st="4" end="4"/>
                                            </p:txEl>
                                          </p:spTgt>
                                        </p:tgtEl>
                                        <p:attrNameLst>
                                          <p:attrName>style.visibility</p:attrName>
                                        </p:attrNameLst>
                                      </p:cBhvr>
                                      <p:to>
                                        <p:strVal val="visible"/>
                                      </p:to>
                                    </p:set>
                                    <p:animEffect transition="in" filter="barn(inVertical)">
                                      <p:cBhvr>
                                        <p:cTn id="12" dur="500"/>
                                        <p:tgtEl>
                                          <p:spTgt spid="25603">
                                            <p:txEl>
                                              <p:pRg st="4" end="4"/>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25603">
                                            <p:txEl>
                                              <p:pRg st="6" end="6"/>
                                            </p:txEl>
                                          </p:spTgt>
                                        </p:tgtEl>
                                        <p:attrNameLst>
                                          <p:attrName>style.visibility</p:attrName>
                                        </p:attrNameLst>
                                      </p:cBhvr>
                                      <p:to>
                                        <p:strVal val="visible"/>
                                      </p:to>
                                    </p:set>
                                    <p:animEffect transition="in" filter="barn(inVertical)">
                                      <p:cBhvr>
                                        <p:cTn id="17" dur="500"/>
                                        <p:tgtEl>
                                          <p:spTgt spid="256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218" name="Picture 2" descr="02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182" y="1965680"/>
            <a:ext cx="11083636" cy="267758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8381256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Üniversite eğitim/öğretim ücreti</a:t>
            </a:r>
          </a:p>
          <a:p>
            <a:pPr lvl="1"/>
            <a:r>
              <a:rPr lang="tr-TR" sz="2800" dirty="0" err="1">
                <a:ea typeface="MS PGothic" charset="0"/>
              </a:rPr>
              <a:t>In-state</a:t>
            </a:r>
            <a:r>
              <a:rPr lang="tr-TR" sz="2800" dirty="0">
                <a:ea typeface="MS PGothic" charset="0"/>
              </a:rPr>
              <a:t> (eyalet-içi) öğrenciler daha az ödüyor.</a:t>
            </a:r>
          </a:p>
          <a:p>
            <a:pPr lvl="2"/>
            <a:r>
              <a:rPr lang="tr-TR" sz="2000" dirty="0">
                <a:latin typeface="Cambria" panose="02040503050406030204" pitchFamily="18" charset="0"/>
                <a:cs typeface="Arial" charset="0"/>
              </a:rPr>
              <a:t>Ebeveynler zaten yıllardır eyalete vergi ödüyor.</a:t>
            </a:r>
          </a:p>
          <a:p>
            <a:pPr lvl="1"/>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 (eyalet-dışı) öğrenciler daha fazla ödüyor.</a:t>
            </a:r>
          </a:p>
          <a:p>
            <a:pPr lvl="2"/>
            <a:r>
              <a:rPr lang="tr-TR" sz="2000" dirty="0">
                <a:latin typeface="Cambria" panose="02040503050406030204" pitchFamily="18" charset="0"/>
                <a:cs typeface="Arial" charset="0"/>
              </a:rPr>
              <a:t>Belki de daha inelastik bir talep eğrisine sahipler ve eyalet dışındaki bir üniversiteyi yereldekine göre daha fazla seviyorlar.</a:t>
            </a:r>
          </a:p>
          <a:p>
            <a:pPr lvl="1"/>
            <a:r>
              <a:rPr lang="tr-TR" sz="2800" dirty="0">
                <a:ea typeface="MS PGothic" charset="0"/>
              </a:rPr>
              <a:t>Özel Üniversiteler</a:t>
            </a:r>
          </a:p>
          <a:p>
            <a:pPr lvl="2"/>
            <a:r>
              <a:rPr lang="tr-TR" sz="2000" dirty="0">
                <a:latin typeface="Cambria" panose="02040503050406030204" pitchFamily="18" charset="0"/>
                <a:cs typeface="Arial" charset="0"/>
              </a:rPr>
              <a:t>Yüksek bir fiyat belirleyin, daha sonra gerekli olduğunda öğrenci kayıtlarını arttırmak ve hasılatı maksimize etmek için indirim uygulayın.</a:t>
            </a:r>
          </a:p>
        </p:txBody>
      </p:sp>
    </p:spTree>
    <p:extLst>
      <p:ext uri="{BB962C8B-B14F-4D97-AF65-F5344CB8AC3E}">
        <p14:creationId xmlns:p14="http://schemas.microsoft.com/office/powerpoint/2010/main" val="22751125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4" end="4"/>
                                            </p:txEl>
                                          </p:spTgt>
                                        </p:tgtEl>
                                        <p:attrNameLst>
                                          <p:attrName>style.visibility</p:attrName>
                                        </p:attrNameLst>
                                      </p:cBhvr>
                                      <p:to>
                                        <p:strVal val="visible"/>
                                      </p:to>
                                    </p:set>
                                    <p:animEffect transition="in" filter="barn(inVertical)">
                                      <p:cBhvr>
                                        <p:cTn id="13" dur="500"/>
                                        <p:tgtEl>
                                          <p:spTgt spid="26627">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6627">
                                            <p:txEl>
                                              <p:pRg st="3" end="3"/>
                                            </p:txEl>
                                          </p:spTgt>
                                        </p:tgtEl>
                                        <p:attrNameLst>
                                          <p:attrName>style.visibility</p:attrName>
                                        </p:attrNameLst>
                                      </p:cBhvr>
                                      <p:to>
                                        <p:strVal val="visible"/>
                                      </p:to>
                                    </p:set>
                                    <p:animEffect transition="in" filter="barn(inVertical)">
                                      <p:cBhvr>
                                        <p:cTn id="16" dur="500"/>
                                        <p:tgtEl>
                                          <p:spTgt spid="26627">
                                            <p:txEl>
                                              <p:pRg st="3" end="3"/>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16" presetClass="entr" presetSubtype="21" fill="hold" nodeType="clickEffect">
                                  <p:stCondLst>
                                    <p:cond delay="0"/>
                                  </p:stCondLst>
                                  <p:childTnLst>
                                    <p:set>
                                      <p:cBhvr>
                                        <p:cTn id="20" dur="1" fill="hold">
                                          <p:stCondLst>
                                            <p:cond delay="0"/>
                                          </p:stCondLst>
                                        </p:cTn>
                                        <p:tgtEl>
                                          <p:spTgt spid="26627">
                                            <p:txEl>
                                              <p:pRg st="5" end="5"/>
                                            </p:txEl>
                                          </p:spTgt>
                                        </p:tgtEl>
                                        <p:attrNameLst>
                                          <p:attrName>style.visibility</p:attrName>
                                        </p:attrNameLst>
                                      </p:cBhvr>
                                      <p:to>
                                        <p:strVal val="visible"/>
                                      </p:to>
                                    </p:set>
                                    <p:animEffect transition="in" filter="barn(inVertical)">
                                      <p:cBhvr>
                                        <p:cTn id="21" dur="500"/>
                                        <p:tgtEl>
                                          <p:spTgt spid="26627">
                                            <p:txEl>
                                              <p:pRg st="5" end="5"/>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6627">
                                            <p:txEl>
                                              <p:pRg st="6" end="6"/>
                                            </p:txEl>
                                          </p:spTgt>
                                        </p:tgtEl>
                                        <p:attrNameLst>
                                          <p:attrName>style.visibility</p:attrName>
                                        </p:attrNameLst>
                                      </p:cBhvr>
                                      <p:to>
                                        <p:strVal val="visible"/>
                                      </p:to>
                                    </p:set>
                                    <p:animEffect transition="in" filter="barn(inVertical)">
                                      <p:cBhvr>
                                        <p:cTn id="24"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7651" name="Content Placeholder 2"/>
          <p:cNvSpPr>
            <a:spLocks noGrp="1"/>
          </p:cNvSpPr>
          <p:nvPr>
            <p:ph idx="1"/>
          </p:nvPr>
        </p:nvSpPr>
        <p:spPr>
          <a:xfrm>
            <a:off x="609600" y="1712913"/>
            <a:ext cx="10972800" cy="4895850"/>
          </a:xfrm>
        </p:spPr>
        <p:txBody>
          <a:bodyPr/>
          <a:lstStyle/>
          <a:p>
            <a:r>
              <a:rPr lang="tr-TR" sz="2800" dirty="0">
                <a:ea typeface="MS PGothic" charset="0"/>
              </a:rPr>
              <a:t>Öğrenci indirimleri</a:t>
            </a:r>
          </a:p>
          <a:p>
            <a:pPr lvl="1"/>
            <a:r>
              <a:rPr lang="tr-TR" sz="2400" dirty="0">
                <a:ea typeface="MS PGothic" charset="0"/>
              </a:rPr>
              <a:t>Öğrenci şehirlerinde barlar, restoranlar, marketler ve yazılım şirketleri sıklıkla öğrencilere indirim uygular.</a:t>
            </a:r>
          </a:p>
          <a:p>
            <a:pPr lvl="1"/>
            <a:r>
              <a:rPr lang="tr-TR" altLang="ja-JP" sz="2400" dirty="0">
                <a:ea typeface="MS PGothic" charset="0"/>
              </a:rPr>
              <a:t>Öğrenci indirimleri firmanın müşteri tabanını arttırmak ve öğrencileri mağazaya getirip satın aldırmak için uyguladığı bir satış stratejisidir. </a:t>
            </a:r>
          </a:p>
          <a:p>
            <a:pPr lvl="1"/>
            <a:r>
              <a:rPr lang="tr-TR" sz="2400" dirty="0">
                <a:ea typeface="MS PGothic" charset="0"/>
              </a:rPr>
              <a:t>Öğrenci olmayan müşteriler daha fazla fiyat öder.</a:t>
            </a:r>
          </a:p>
          <a:p>
            <a:pPr lvl="1"/>
            <a:r>
              <a:rPr lang="tr-TR" sz="2400" dirty="0">
                <a:ea typeface="MS PGothic" charset="0"/>
              </a:rPr>
              <a:t>Temel sebep nedir?</a:t>
            </a:r>
          </a:p>
          <a:p>
            <a:pPr lvl="2"/>
            <a:r>
              <a:rPr lang="tr-TR" dirty="0">
                <a:latin typeface="Cambria" panose="02040503050406030204" pitchFamily="18" charset="0"/>
                <a:cs typeface="Arial" charset="0"/>
              </a:rPr>
              <a:t>Öğrenciler düşük gelire sahiptir ve çok daha elastik talepleri vardır.</a:t>
            </a:r>
          </a:p>
        </p:txBody>
      </p:sp>
      <p:pic>
        <p:nvPicPr>
          <p:cNvPr id="53251"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8879964" y="5270501"/>
            <a:ext cx="3003551" cy="1338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273727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7651">
                                            <p:txEl>
                                              <p:pRg st="2" end="2"/>
                                            </p:txEl>
                                          </p:spTgt>
                                        </p:tgtEl>
                                        <p:attrNameLst>
                                          <p:attrName>style.visibility</p:attrName>
                                        </p:attrNameLst>
                                      </p:cBhvr>
                                      <p:to>
                                        <p:strVal val="visible"/>
                                      </p:to>
                                    </p:set>
                                    <p:animEffect transition="in" filter="barn(inVertical)">
                                      <p:cBhvr>
                                        <p:cTn id="12" dur="500"/>
                                        <p:tgtEl>
                                          <p:spTgt spid="27651">
                                            <p:txEl>
                                              <p:pRg st="2" end="2"/>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27651">
                                            <p:txEl>
                                              <p:pRg st="3" end="3"/>
                                            </p:txEl>
                                          </p:spTgt>
                                        </p:tgtEl>
                                        <p:attrNameLst>
                                          <p:attrName>style.visibility</p:attrName>
                                        </p:attrNameLst>
                                      </p:cBhvr>
                                      <p:to>
                                        <p:strVal val="visible"/>
                                      </p:to>
                                    </p:set>
                                    <p:animEffect transition="in" filter="barn(inVertical)">
                                      <p:cBhvr>
                                        <p:cTn id="15" dur="500"/>
                                        <p:tgtEl>
                                          <p:spTgt spid="27651">
                                            <p:txEl>
                                              <p:pRg st="3" end="3"/>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7651">
                                            <p:txEl>
                                              <p:pRg st="4" end="4"/>
                                            </p:txEl>
                                          </p:spTgt>
                                        </p:tgtEl>
                                        <p:attrNameLst>
                                          <p:attrName>style.visibility</p:attrName>
                                        </p:attrNameLst>
                                      </p:cBhvr>
                                      <p:to>
                                        <p:strVal val="visible"/>
                                      </p:to>
                                    </p:set>
                                    <p:animEffect transition="in" filter="barn(inVertical)">
                                      <p:cBhvr>
                                        <p:cTn id="18" dur="500"/>
                                        <p:tgtEl>
                                          <p:spTgt spid="27651">
                                            <p:txEl>
                                              <p:pRg st="4" end="4"/>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27651">
                                            <p:txEl>
                                              <p:pRg st="5" end="5"/>
                                            </p:txEl>
                                          </p:spTgt>
                                        </p:tgtEl>
                                        <p:attrNameLst>
                                          <p:attrName>style.visibility</p:attrName>
                                        </p:attrNameLst>
                                      </p:cBhvr>
                                      <p:to>
                                        <p:strVal val="visible"/>
                                      </p:to>
                                    </p:set>
                                    <p:animEffect transition="in" filter="barn(inVertical)">
                                      <p:cBhvr>
                                        <p:cTn id="23" dur="500"/>
                                        <p:tgtEl>
                                          <p:spTgt spid="2765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5298" name="Content Placeholder 2"/>
          <p:cNvSpPr>
            <a:spLocks noGrp="1"/>
          </p:cNvSpPr>
          <p:nvPr>
            <p:ph idx="1"/>
          </p:nvPr>
        </p:nvSpPr>
        <p:spPr>
          <a:xfrm>
            <a:off x="609600" y="1712913"/>
            <a:ext cx="10972800" cy="4895850"/>
          </a:xfrm>
        </p:spPr>
        <p:txBody>
          <a:bodyPr/>
          <a:lstStyle/>
          <a:p>
            <a:r>
              <a:rPr lang="tr-TR" dirty="0">
                <a:ea typeface="MS PGothic" charset="0"/>
              </a:rPr>
              <a:t>Her durumu tek tek inceleyin ve şu soruya cevap verin: Verilen durum fiyat ayrımcılığının bir örneği olup mi?</a:t>
            </a:r>
          </a:p>
          <a:p>
            <a:endParaRPr lang="tr-TR" dirty="0">
              <a:ea typeface="MS PGothic" charset="0"/>
            </a:endParaRPr>
          </a:p>
          <a:p>
            <a:r>
              <a:rPr lang="tr-TR" dirty="0">
                <a:ea typeface="MS PGothic" charset="0"/>
              </a:rPr>
              <a:t>Evet: alkışla</a:t>
            </a:r>
          </a:p>
          <a:p>
            <a:r>
              <a:rPr lang="tr-TR" dirty="0">
                <a:ea typeface="MS PGothic" charset="0"/>
              </a:rPr>
              <a:t>Hayır: yuhala</a:t>
            </a:r>
          </a:p>
        </p:txBody>
      </p:sp>
    </p:spTree>
    <p:extLst>
      <p:ext uri="{BB962C8B-B14F-4D97-AF65-F5344CB8AC3E}">
        <p14:creationId xmlns:p14="http://schemas.microsoft.com/office/powerpoint/2010/main" val="26994123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7346" name="Content Placeholder 2"/>
          <p:cNvSpPr>
            <a:spLocks noGrp="1"/>
          </p:cNvSpPr>
          <p:nvPr>
            <p:ph idx="1"/>
          </p:nvPr>
        </p:nvSpPr>
        <p:spPr>
          <a:xfrm>
            <a:off x="609600" y="1712913"/>
            <a:ext cx="10972800" cy="4895850"/>
          </a:xfrm>
        </p:spPr>
        <p:txBody>
          <a:bodyPr/>
          <a:lstStyle/>
          <a:p>
            <a:r>
              <a:rPr lang="tr-TR" sz="3200" dirty="0" err="1">
                <a:ea typeface="MS PGothic" charset="0"/>
              </a:rPr>
              <a:t>Little</a:t>
            </a:r>
            <a:r>
              <a:rPr lang="tr-TR" sz="3200" dirty="0">
                <a:ea typeface="MS PGothic" charset="0"/>
              </a:rPr>
              <a:t> </a:t>
            </a:r>
            <a:r>
              <a:rPr lang="tr-TR" sz="3200" dirty="0" err="1">
                <a:ea typeface="MS PGothic" charset="0"/>
              </a:rPr>
              <a:t>Nero</a:t>
            </a:r>
            <a:r>
              <a:rPr lang="tr-TR" altLang="ja-JP" sz="3200" dirty="0" err="1">
                <a:ea typeface="MS PGothic" charset="0"/>
              </a:rPr>
              <a:t>'s</a:t>
            </a:r>
            <a:r>
              <a:rPr lang="tr-TR" altLang="ja-JP" sz="3200" dirty="0">
                <a:ea typeface="MS PGothic" charset="0"/>
              </a:rPr>
              <a:t> Pizza restoranında, menüdeki şu şekildedir:</a:t>
            </a:r>
          </a:p>
          <a:p>
            <a:pPr lvl="1"/>
            <a:r>
              <a:rPr lang="tr-TR" sz="2800" dirty="0">
                <a:ea typeface="MS PGothic" charset="0"/>
              </a:rPr>
              <a:t>Peynirli pizza = $8</a:t>
            </a:r>
          </a:p>
          <a:p>
            <a:pPr lvl="1"/>
            <a:r>
              <a:rPr lang="tr-TR" sz="2800" dirty="0" err="1">
                <a:ea typeface="MS PGothic" charset="0"/>
              </a:rPr>
              <a:t>Supreme</a:t>
            </a:r>
            <a:r>
              <a:rPr lang="tr-TR" sz="2800" dirty="0">
                <a:ea typeface="MS PGothic" charset="0"/>
              </a:rPr>
              <a:t> pizza = $11</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18399" y="3276601"/>
            <a:ext cx="4166919"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Fiyat farkı üretim maliyetindeki fark nedeniyle oluşur.</a:t>
            </a:r>
          </a:p>
        </p:txBody>
      </p:sp>
      <p:pic>
        <p:nvPicPr>
          <p:cNvPr id="57348" name="Picture 6" descr="I:\DirkTextbookN\Jpegs(All)\VOLUME_1_MICRO_Class-test\11_PRINECO_CH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9184" y="4951413"/>
            <a:ext cx="3469216" cy="174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248568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8370" name="Content Placeholder 2"/>
          <p:cNvSpPr>
            <a:spLocks noGrp="1"/>
          </p:cNvSpPr>
          <p:nvPr>
            <p:ph idx="1"/>
          </p:nvPr>
        </p:nvSpPr>
        <p:spPr>
          <a:xfrm>
            <a:off x="609600" y="1712913"/>
            <a:ext cx="10972800" cy="4895850"/>
          </a:xfrm>
        </p:spPr>
        <p:txBody>
          <a:bodyPr/>
          <a:lstStyle/>
          <a:p>
            <a:r>
              <a:rPr lang="tr-TR" sz="3200" dirty="0">
                <a:ea typeface="MS PGothic" charset="0"/>
              </a:rPr>
              <a:t>Lee $100'a ekonomi-sınıfı uçak bileti alıyor ve Dirk ise $200'a birinci-sınıf uçak bileti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422472" y="2721689"/>
            <a:ext cx="4275667" cy="2308324"/>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Dirk ekstra içecek ve yiyecek alıyor olabilir, ki bunlar havayolu şirketine ek maliyet yaratır.</a:t>
            </a:r>
          </a:p>
        </p:txBody>
      </p:sp>
      <p:pic>
        <p:nvPicPr>
          <p:cNvPr id="58372" name="Picture 7" descr="I:\DirkTextbookN\Jpegs(All)\VOLUME_1_MICRO_Class-test\13_PRINECO_CH10.jpg"/>
          <p:cNvPicPr>
            <a:picLocks noChangeAspect="1" noChangeArrowheads="1"/>
          </p:cNvPicPr>
          <p:nvPr/>
        </p:nvPicPr>
        <p:blipFill>
          <a:blip r:embed="rId3">
            <a:extLst>
              <a:ext uri="{28A0092B-C50C-407E-A947-70E740481C1C}">
                <a14:useLocalDpi xmlns:a14="http://schemas.microsoft.com/office/drawing/2010/main" val="0"/>
              </a:ext>
            </a:extLst>
          </a:blip>
          <a:srcRect l="5350" t="10124" r="6055" b="13055"/>
          <a:stretch>
            <a:fillRect/>
          </a:stretch>
        </p:blipFill>
        <p:spPr bwMode="auto">
          <a:xfrm>
            <a:off x="3691469" y="5122863"/>
            <a:ext cx="4275667" cy="1477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18558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9394" name="Content Placeholder 2"/>
          <p:cNvSpPr>
            <a:spLocks noGrp="1"/>
          </p:cNvSpPr>
          <p:nvPr>
            <p:ph idx="1"/>
          </p:nvPr>
        </p:nvSpPr>
        <p:spPr>
          <a:xfrm>
            <a:off x="609600" y="1712913"/>
            <a:ext cx="10972800" cy="4895850"/>
          </a:xfrm>
        </p:spPr>
        <p:txBody>
          <a:bodyPr/>
          <a:lstStyle/>
          <a:p>
            <a:r>
              <a:rPr lang="tr-TR" sz="3200" dirty="0">
                <a:ea typeface="MS PGothic" charset="0"/>
              </a:rPr>
              <a:t>Lee ve Dirk aynı uçuş için ekonomi-sınıfı uçak bileti alıyor.  Lee bileti iki hafta önce aldığı için, </a:t>
            </a:r>
            <a:r>
              <a:rPr lang="tr-TR" sz="3200" dirty="0" err="1">
                <a:ea typeface="MS PGothic" charset="0"/>
              </a:rPr>
              <a:t>Dirk'e</a:t>
            </a:r>
            <a:r>
              <a:rPr lang="tr-TR" sz="3200" dirty="0">
                <a:ea typeface="MS PGothic" charset="0"/>
              </a:rPr>
              <a:t> göre $83 daha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933267" y="34290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aynıdır ve fiyat farkının nedeni maliyet farkıyla alakalı değildir.</a:t>
            </a:r>
          </a:p>
        </p:txBody>
      </p:sp>
      <p:pic>
        <p:nvPicPr>
          <p:cNvPr id="59396" name="Picture 6" descr="I:\DirkTextbookN\Jpegs(All)\VOLUME_1_MICRO_Class-test\11_PRINECO_CH02.jpg"/>
          <p:cNvPicPr>
            <a:picLocks noChangeAspect="1" noChangeArrowheads="1"/>
          </p:cNvPicPr>
          <p:nvPr/>
        </p:nvPicPr>
        <p:blipFill>
          <a:blip r:embed="rId3">
            <a:extLst>
              <a:ext uri="{28A0092B-C50C-407E-A947-70E740481C1C}">
                <a14:useLocalDpi xmlns:a14="http://schemas.microsoft.com/office/drawing/2010/main" val="0"/>
              </a:ext>
            </a:extLst>
          </a:blip>
          <a:srcRect l="8458" t="20720" r="24573" b="17084"/>
          <a:stretch>
            <a:fillRect/>
          </a:stretch>
        </p:blipFill>
        <p:spPr bwMode="auto">
          <a:xfrm>
            <a:off x="4142342" y="4951450"/>
            <a:ext cx="3473449" cy="15065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07845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0418" name="Content Placeholder 2"/>
          <p:cNvSpPr>
            <a:spLocks noGrp="1"/>
          </p:cNvSpPr>
          <p:nvPr>
            <p:ph idx="1"/>
          </p:nvPr>
        </p:nvSpPr>
        <p:spPr>
          <a:xfrm>
            <a:off x="609600" y="1712913"/>
            <a:ext cx="10972800" cy="4895850"/>
          </a:xfrm>
        </p:spPr>
        <p:txBody>
          <a:bodyPr/>
          <a:lstStyle/>
          <a:p>
            <a:r>
              <a:rPr lang="tr-TR" sz="3200" dirty="0" err="1">
                <a:ea typeface="MS PGothic" charset="0"/>
              </a:rPr>
              <a:t>Jaime</a:t>
            </a:r>
            <a:r>
              <a:rPr lang="tr-TR" sz="3200" dirty="0">
                <a:ea typeface="MS PGothic" charset="0"/>
              </a:rPr>
              <a:t> arabasının yağını </a:t>
            </a:r>
            <a:r>
              <a:rPr lang="tr-TR" sz="3200" dirty="0" err="1">
                <a:ea typeface="MS PGothic" charset="0"/>
              </a:rPr>
              <a:t>Cars</a:t>
            </a:r>
            <a:r>
              <a:rPr lang="tr-TR" sz="3200" dirty="0">
                <a:ea typeface="MS PGothic" charset="0"/>
              </a:rPr>
              <a:t> N</a:t>
            </a:r>
            <a:r>
              <a:rPr lang="tr-TR" altLang="ja-JP" sz="3200" dirty="0">
                <a:ea typeface="MS PGothic" charset="0"/>
              </a:rPr>
              <a:t>' </a:t>
            </a:r>
            <a:r>
              <a:rPr lang="tr-TR" altLang="ja-JP" sz="3200" dirty="0" err="1">
                <a:ea typeface="MS PGothic" charset="0"/>
              </a:rPr>
              <a:t>Stuff</a:t>
            </a:r>
            <a:r>
              <a:rPr lang="tr-TR" altLang="ja-JP" sz="3200" dirty="0">
                <a:ea typeface="MS PGothic" charset="0"/>
              </a:rPr>
              <a:t> adlı tamircide $30'a değiştirtiyor ve </a:t>
            </a:r>
            <a:r>
              <a:rPr lang="tr-TR" altLang="ja-JP" sz="3200" dirty="0" err="1">
                <a:ea typeface="MS PGothic" charset="0"/>
              </a:rPr>
              <a:t>Katie</a:t>
            </a:r>
            <a:r>
              <a:rPr lang="tr-TR" altLang="ja-JP" sz="3200" dirty="0">
                <a:ea typeface="MS PGothic" charset="0"/>
              </a:rPr>
              <a:t> ise kendi arabasını </a:t>
            </a:r>
            <a:r>
              <a:rPr lang="tr-TR" altLang="ja-JP" sz="3200" dirty="0" err="1">
                <a:ea typeface="MS PGothic" charset="0"/>
              </a:rPr>
              <a:t>Automobiles</a:t>
            </a:r>
            <a:r>
              <a:rPr lang="tr-TR" altLang="ja-JP" sz="3200" dirty="0">
                <a:ea typeface="MS PGothic" charset="0"/>
              </a:rPr>
              <a:t> </a:t>
            </a:r>
            <a:r>
              <a:rPr lang="tr-TR" altLang="ja-JP" sz="3200" dirty="0" err="1">
                <a:ea typeface="MS PGothic" charset="0"/>
              </a:rPr>
              <a:t>Incorporated</a:t>
            </a:r>
            <a:r>
              <a:rPr lang="tr-TR" altLang="ja-JP" sz="3200" dirty="0">
                <a:ea typeface="MS PGothic" charset="0"/>
              </a:rPr>
              <a:t> adlı tamircide $25'a değiştirtiyor.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199" y="3886201"/>
            <a:ext cx="4132613"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İki firma farklı ürün sunuyor. Belki de kalite ve maliyet farkı vardır.</a:t>
            </a:r>
          </a:p>
        </p:txBody>
      </p:sp>
      <p:pic>
        <p:nvPicPr>
          <p:cNvPr id="60420" name="Picture 6" descr="G:\DirkTextbookN\Jpegs(All)\JpegsBatch3LateJuly\iStock_000018885546Smal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1885" y="4848225"/>
            <a:ext cx="3158067" cy="157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377776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1442" name="Content Placeholder 2"/>
          <p:cNvSpPr>
            <a:spLocks noGrp="1"/>
          </p:cNvSpPr>
          <p:nvPr>
            <p:ph idx="1"/>
          </p:nvPr>
        </p:nvSpPr>
        <p:spPr>
          <a:xfrm>
            <a:off x="609600" y="1712913"/>
            <a:ext cx="10972800" cy="4895850"/>
          </a:xfrm>
        </p:spPr>
        <p:txBody>
          <a:bodyPr/>
          <a:lstStyle/>
          <a:p>
            <a:r>
              <a:rPr lang="tr-TR" sz="3200" dirty="0">
                <a:ea typeface="MS PGothic" charset="0"/>
              </a:rPr>
              <a:t>Joe ve </a:t>
            </a:r>
            <a:r>
              <a:rPr lang="tr-TR" sz="3200" dirty="0" err="1">
                <a:ea typeface="MS PGothic" charset="0"/>
              </a:rPr>
              <a:t>Sheila</a:t>
            </a:r>
            <a:r>
              <a:rPr lang="tr-TR" sz="3200" dirty="0">
                <a:ea typeface="MS PGothic" charset="0"/>
              </a:rPr>
              <a:t> bale gösterimine bilet alıp yan yana oturuyorlar. Joe öğrenci indirimi nedeniyle </a:t>
            </a:r>
            <a:r>
              <a:rPr lang="tr-TR" sz="3200" dirty="0" err="1">
                <a:ea typeface="MS PGothic" charset="0"/>
              </a:rPr>
              <a:t>Sheila'a</a:t>
            </a:r>
            <a:r>
              <a:rPr lang="tr-TR" sz="3200" dirty="0">
                <a:ea typeface="MS PGothic" charset="0"/>
              </a:rPr>
              <a:t> göre $5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1444"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3509436" y="5097500"/>
            <a:ext cx="3572933" cy="159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001530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2466" name="Content Placeholder 2"/>
          <p:cNvSpPr>
            <a:spLocks noGrp="1"/>
          </p:cNvSpPr>
          <p:nvPr>
            <p:ph idx="1"/>
          </p:nvPr>
        </p:nvSpPr>
        <p:spPr>
          <a:xfrm>
            <a:off x="609600" y="1712913"/>
            <a:ext cx="10972800" cy="4895850"/>
          </a:xfrm>
        </p:spPr>
        <p:txBody>
          <a:bodyPr/>
          <a:lstStyle/>
          <a:p>
            <a:r>
              <a:rPr lang="tr-TR" sz="3200" dirty="0">
                <a:ea typeface="MS PGothic" charset="0"/>
              </a:rPr>
              <a:t>Lincoln, Nebraska'da benzin fiyatı = $3.49</a:t>
            </a:r>
            <a:br>
              <a:rPr lang="tr-TR" sz="3200" dirty="0">
                <a:ea typeface="MS PGothic" charset="0"/>
              </a:rPr>
            </a:br>
            <a:r>
              <a:rPr lang="tr-TR" sz="3200" dirty="0">
                <a:ea typeface="MS PGothic" charset="0"/>
              </a:rPr>
              <a:t>Austin, Texas'ta benzin fiyatı = $3.79</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Austin'e benzini getirmenin maliyeti yüksek olabilir. Ayrıca ürünü iki farklı firma satıyor.</a:t>
            </a:r>
          </a:p>
        </p:txBody>
      </p:sp>
      <p:pic>
        <p:nvPicPr>
          <p:cNvPr id="62468" name="Picture 6" descr="G:\DirkTextbookN\Jpegs(All)\JpegsBatch3LateJuly\iStock_000020450570Small.jpg"/>
          <p:cNvPicPr>
            <a:picLocks noChangeAspect="1" noChangeArrowheads="1"/>
          </p:cNvPicPr>
          <p:nvPr/>
        </p:nvPicPr>
        <p:blipFill>
          <a:blip r:embed="rId3">
            <a:extLst>
              <a:ext uri="{28A0092B-C50C-407E-A947-70E740481C1C}">
                <a14:useLocalDpi xmlns:a14="http://schemas.microsoft.com/office/drawing/2010/main" val="0"/>
              </a:ext>
            </a:extLst>
          </a:blip>
          <a:srcRect l="3307" t="8556" r="32565" b="8873"/>
          <a:stretch>
            <a:fillRect/>
          </a:stretch>
        </p:blipFill>
        <p:spPr bwMode="auto">
          <a:xfrm>
            <a:off x="4756176" y="3944938"/>
            <a:ext cx="1974849" cy="28559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781332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3490" name="Content Placeholder 2"/>
          <p:cNvSpPr>
            <a:spLocks noGrp="1"/>
          </p:cNvSpPr>
          <p:nvPr>
            <p:ph idx="1"/>
          </p:nvPr>
        </p:nvSpPr>
        <p:spPr>
          <a:xfrm>
            <a:off x="609600" y="1712913"/>
            <a:ext cx="10972800" cy="4895850"/>
          </a:xfrm>
        </p:spPr>
        <p:txBody>
          <a:bodyPr/>
          <a:lstStyle/>
          <a:p>
            <a:r>
              <a:rPr lang="tr-TR" sz="3200" dirty="0" err="1">
                <a:ea typeface="MS PGothic" charset="0"/>
              </a:rPr>
              <a:t>Bart</a:t>
            </a:r>
            <a:r>
              <a:rPr lang="tr-TR" sz="3200" dirty="0">
                <a:ea typeface="MS PGothic" charset="0"/>
              </a:rPr>
              <a:t> ve Lisa diskoya gidiyor. </a:t>
            </a:r>
            <a:r>
              <a:rPr lang="tr-TR" sz="3200" dirty="0" err="1">
                <a:ea typeface="MS PGothic" charset="0"/>
              </a:rPr>
              <a:t>Bart'ın</a:t>
            </a:r>
            <a:r>
              <a:rPr lang="tr-TR" sz="3200" dirty="0">
                <a:ea typeface="MS PGothic" charset="0"/>
              </a:rPr>
              <a:t> giriş ücreti ödemesi gerekirken Lisa "</a:t>
            </a:r>
            <a:r>
              <a:rPr lang="tr-TR" altLang="ja-JP" sz="3200" dirty="0">
                <a:ea typeface="MS PGothic" charset="0"/>
              </a:rPr>
              <a:t>Leydiler Gecesi" özel indirimi nedeniyle ücretsiz giriyor.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3492" name="Picture 6" descr="I:\DirkTextbookN\Jpegs(All)\VOLUME_1_MICRO_Class-test\02_PRINECO_CH09.jpg"/>
          <p:cNvPicPr>
            <a:picLocks noChangeAspect="1" noChangeArrowheads="1"/>
          </p:cNvPicPr>
          <p:nvPr/>
        </p:nvPicPr>
        <p:blipFill>
          <a:blip r:embed="rId3">
            <a:extLst>
              <a:ext uri="{28A0092B-C50C-407E-A947-70E740481C1C}">
                <a14:useLocalDpi xmlns:a14="http://schemas.microsoft.com/office/drawing/2010/main" val="0"/>
              </a:ext>
            </a:extLst>
          </a:blip>
          <a:srcRect l="38858" t="46857" r="39319" b="14958"/>
          <a:stretch>
            <a:fillRect/>
          </a:stretch>
        </p:blipFill>
        <p:spPr bwMode="auto">
          <a:xfrm>
            <a:off x="4474633" y="4910138"/>
            <a:ext cx="2540000" cy="1581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065424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idx="4294967295"/>
          </p:nvPr>
        </p:nvSpPr>
        <p:spPr>
          <a:xfrm>
            <a:off x="295275" y="0"/>
            <a:ext cx="11601450" cy="1527175"/>
          </a:xfrm>
        </p:spPr>
        <p:txBody>
          <a:bodyPr/>
          <a:lstStyle/>
          <a:p>
            <a:pPr algn="l"/>
            <a:r>
              <a:rPr lang="tr-TR" altLang="en-US" sz="4400" b="1" dirty="0">
                <a:ea typeface="MS PGothic" charset="-128"/>
                <a:cs typeface="Arial" charset="0"/>
              </a:rPr>
              <a:t>Ekonomi: </a:t>
            </a:r>
            <a:r>
              <a:rPr lang="tr-TR" altLang="en-US" sz="4400" b="1" i="1" dirty="0" err="1">
                <a:ea typeface="MS PGothic" charset="-128"/>
                <a:cs typeface="Arial" charset="0"/>
              </a:rPr>
              <a:t>Ally</a:t>
            </a:r>
            <a:r>
              <a:rPr lang="tr-TR" altLang="en-US" sz="4400" b="1" i="1" dirty="0">
                <a:ea typeface="MS PGothic" charset="-128"/>
                <a:cs typeface="Arial" charset="0"/>
              </a:rPr>
              <a:t> Bank Commercial</a:t>
            </a:r>
          </a:p>
        </p:txBody>
      </p:sp>
      <p:sp>
        <p:nvSpPr>
          <p:cNvPr id="13315" name="Content Placeholder 2"/>
          <p:cNvSpPr>
            <a:spLocks noGrp="1"/>
          </p:cNvSpPr>
          <p:nvPr>
            <p:ph idx="4294967295"/>
          </p:nvPr>
        </p:nvSpPr>
        <p:spPr>
          <a:xfrm>
            <a:off x="295274" y="1736664"/>
            <a:ext cx="10784403" cy="1527175"/>
          </a:xfrm>
        </p:spPr>
        <p:txBody>
          <a:bodyPr/>
          <a:lstStyle/>
          <a:p>
            <a:r>
              <a:rPr lang="tr-TR" altLang="en-US" sz="3200" dirty="0">
                <a:ea typeface="MS PGothic" charset="-128"/>
                <a:cs typeface="Arial" charset="0"/>
              </a:rPr>
              <a:t>"</a:t>
            </a:r>
            <a:r>
              <a:rPr lang="tr-TR" altLang="en-US" sz="3200" dirty="0" err="1">
                <a:ea typeface="MS PGothic" charset="-128"/>
                <a:cs typeface="Arial" charset="0"/>
              </a:rPr>
              <a:t>All</a:t>
            </a:r>
            <a:r>
              <a:rPr lang="tr-TR" altLang="en-US" sz="3200" dirty="0">
                <a:ea typeface="MS PGothic" charset="-128"/>
                <a:cs typeface="Arial" charset="0"/>
              </a:rPr>
              <a:t> Bank Commercial"</a:t>
            </a:r>
            <a:endParaRPr lang="tr-TR" sz="3200" dirty="0">
              <a:ea typeface="MS PGothic" charset="0"/>
            </a:endParaRPr>
          </a:p>
          <a:p>
            <a:pPr lvl="1"/>
            <a:r>
              <a:rPr lang="tr-TR" altLang="en-US" sz="2800" dirty="0">
                <a:ea typeface="MS PGothic" charset="-128"/>
                <a:cs typeface="Arial" charset="0"/>
              </a:rPr>
              <a:t>"Midilli ister misin?"</a:t>
            </a:r>
          </a:p>
          <a:p>
            <a:pPr lvl="1"/>
            <a:r>
              <a:rPr lang="tr-TR" altLang="en-US" sz="2400" dirty="0">
                <a:ea typeface="MS PGothic" charset="-128"/>
                <a:cs typeface="Arial" charset="0"/>
              </a:rPr>
              <a:t>"Çocuklar bile birini dışlamanın/birinden bir şey sakınmanın doğru olmadığını biliyor."</a:t>
            </a:r>
            <a:endParaRPr lang="tr-TR" sz="2400" dirty="0">
              <a:ea typeface="MS PGothic" charset="0"/>
            </a:endParaRPr>
          </a:p>
          <a:p>
            <a:pPr marL="342900" indent="-342900">
              <a:buFontTx/>
              <a:buChar char="•"/>
            </a:pPr>
            <a:endParaRPr lang="tr-TR" altLang="en-US" sz="2800" dirty="0">
              <a:ea typeface="MS PGothic" charset="-128"/>
              <a:cs typeface="Arial" charset="0"/>
            </a:endParaRPr>
          </a:p>
          <a:p>
            <a:pPr marL="342900" indent="-342900">
              <a:buFontTx/>
              <a:buChar char="•"/>
            </a:pPr>
            <a:endParaRPr lang="tr-TR" altLang="en-US" sz="2800" dirty="0">
              <a:ea typeface="MS PGothic" charset="-128"/>
              <a:cs typeface="Arial" charset="0"/>
            </a:endParaRPr>
          </a:p>
        </p:txBody>
      </p:sp>
      <p:pic>
        <p:nvPicPr>
          <p:cNvPr id="13316" name="Picture 4" descr="An icon indicating that a video clip is present.">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4912775" y="3934877"/>
            <a:ext cx="1549400"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5355463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4514" name="Content Placeholder 2"/>
          <p:cNvSpPr>
            <a:spLocks noGrp="1"/>
          </p:cNvSpPr>
          <p:nvPr>
            <p:ph idx="1"/>
          </p:nvPr>
        </p:nvSpPr>
        <p:spPr>
          <a:xfrm>
            <a:off x="609600" y="1712913"/>
            <a:ext cx="10972800" cy="4895850"/>
          </a:xfrm>
        </p:spPr>
        <p:txBody>
          <a:bodyPr/>
          <a:lstStyle/>
          <a:p>
            <a:r>
              <a:rPr lang="tr-TR" sz="3200" dirty="0">
                <a:ea typeface="MS PGothic" charset="0"/>
              </a:rPr>
              <a:t>Mark ve </a:t>
            </a:r>
            <a:r>
              <a:rPr lang="tr-TR" sz="3200" dirty="0" err="1">
                <a:ea typeface="MS PGothic" charset="0"/>
              </a:rPr>
              <a:t>JoAnn</a:t>
            </a:r>
            <a:r>
              <a:rPr lang="tr-TR" sz="3200" dirty="0">
                <a:ea typeface="MS PGothic" charset="0"/>
              </a:rPr>
              <a:t> yerel marketten birer kutu mısır gevreği alıyor. </a:t>
            </a:r>
            <a:r>
              <a:rPr lang="tr-TR" sz="3200" dirty="0" err="1">
                <a:ea typeface="MS PGothic" charset="0"/>
              </a:rPr>
              <a:t>JoAnn</a:t>
            </a:r>
            <a:r>
              <a:rPr lang="tr-TR" sz="3200" dirty="0">
                <a:ea typeface="MS PGothic" charset="0"/>
              </a:rPr>
              <a:t> kupon kullanarak $1.00'lık indirim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48033"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4516" name="Picture 6" descr="I:\DirkTextbookN\Jpegs(All)\VOLUME_1_MICRO_Class-test\012_PRINECO_CH1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2868" y="4973638"/>
            <a:ext cx="3725333" cy="1854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1309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609600" y="37"/>
            <a:ext cx="10972800" cy="1527175"/>
          </a:xfrm>
        </p:spPr>
        <p:txBody>
          <a:bodyPr/>
          <a:lstStyle/>
          <a:p>
            <a:r>
              <a:rPr lang="tr-TR" b="1" dirty="0">
                <a:ea typeface="MS PGothic" charset="0"/>
              </a:rPr>
              <a:t>Sonuç</a:t>
            </a:r>
          </a:p>
        </p:txBody>
      </p:sp>
      <p:sp>
        <p:nvSpPr>
          <p:cNvPr id="66562" name="Content Placeholder 2"/>
          <p:cNvSpPr>
            <a:spLocks noGrp="1"/>
          </p:cNvSpPr>
          <p:nvPr>
            <p:ph idx="1"/>
          </p:nvPr>
        </p:nvSpPr>
        <p:spPr>
          <a:xfrm>
            <a:off x="609600" y="1712913"/>
            <a:ext cx="10972800" cy="4895850"/>
          </a:xfrm>
        </p:spPr>
        <p:txBody>
          <a:bodyPr/>
          <a:lstStyle/>
          <a:p>
            <a:r>
              <a:rPr lang="tr-TR" sz="2800" dirty="0">
                <a:ea typeface="MS PGothic" charset="0"/>
              </a:rPr>
              <a:t>Tam rekabetçi ve tekel piyasaları çok ender görüldüğü için fiyat ayrımcılığı diğer birçok piyasanın nasıl işlediğini görmemize yardım eder. </a:t>
            </a:r>
          </a:p>
          <a:p>
            <a:r>
              <a:rPr lang="tr-TR" sz="2800" dirty="0">
                <a:ea typeface="MS PGothic" charset="0"/>
              </a:rPr>
              <a:t>Fiyat ayrımcılığının genel kuralı:</a:t>
            </a:r>
          </a:p>
          <a:p>
            <a:pPr lvl="1"/>
            <a:r>
              <a:rPr lang="tr-TR" sz="2400" dirty="0">
                <a:ea typeface="MS PGothic" charset="0"/>
              </a:rPr>
              <a:t>Talebi inelastik olan tüketici grubuna yüksek fiyat uygula.</a:t>
            </a:r>
          </a:p>
          <a:p>
            <a:pPr lvl="1"/>
            <a:r>
              <a:rPr lang="tr-TR" sz="2400" dirty="0">
                <a:ea typeface="MS PGothic" charset="0"/>
              </a:rPr>
              <a:t>Talebi elastik olan tüketici grubuna düşük fiyat uygula.</a:t>
            </a:r>
          </a:p>
          <a:p>
            <a:r>
              <a:rPr lang="tr-TR" sz="2800" dirty="0">
                <a:ea typeface="MS PGothic" charset="0"/>
              </a:rPr>
              <a:t>Fiyat ayrımcılığının sonucu</a:t>
            </a:r>
          </a:p>
          <a:p>
            <a:pPr lvl="1"/>
            <a:r>
              <a:rPr lang="tr-TR" sz="2400" dirty="0">
                <a:ea typeface="MS PGothic" charset="0"/>
              </a:rPr>
              <a:t>Toplum refahını arttırır.</a:t>
            </a:r>
          </a:p>
          <a:p>
            <a:pPr lvl="1"/>
            <a:r>
              <a:rPr lang="tr-TR" sz="2400" dirty="0">
                <a:ea typeface="MS PGothic" charset="0"/>
              </a:rPr>
              <a:t>Kaybı azaltır.</a:t>
            </a:r>
          </a:p>
          <a:p>
            <a:pPr lvl="1"/>
            <a:r>
              <a:rPr lang="tr-TR" sz="2400" dirty="0">
                <a:ea typeface="MS PGothic" charset="0"/>
              </a:rPr>
              <a:t>Daha etkin bir sonuç oluşturur.</a:t>
            </a:r>
          </a:p>
        </p:txBody>
      </p:sp>
    </p:spTree>
    <p:extLst>
      <p:ext uri="{BB962C8B-B14F-4D97-AF65-F5344CB8AC3E}">
        <p14:creationId xmlns:p14="http://schemas.microsoft.com/office/powerpoint/2010/main" val="40607243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68610" name="Content Placeholder 2"/>
          <p:cNvSpPr>
            <a:spLocks noGrp="1"/>
          </p:cNvSpPr>
          <p:nvPr>
            <p:ph idx="1"/>
          </p:nvPr>
        </p:nvSpPr>
        <p:spPr>
          <a:xfrm>
            <a:off x="609600" y="1712913"/>
            <a:ext cx="10972800" cy="4895850"/>
          </a:xfrm>
        </p:spPr>
        <p:txBody>
          <a:bodyPr/>
          <a:lstStyle/>
          <a:p>
            <a:r>
              <a:rPr lang="tr-TR" sz="3200" dirty="0">
                <a:ea typeface="MS PGothic" charset="0"/>
              </a:rPr>
              <a:t>Bir firmanın birden fazla fiyat talep edebilmesi için (fiyat ayrımcılığı) öncelikle biraz da olsa piyasa gücünün olması gerekir.</a:t>
            </a:r>
          </a:p>
          <a:p>
            <a:r>
              <a:rPr lang="tr-TR" sz="3200" dirty="0">
                <a:ea typeface="MS PGothic" charset="0"/>
              </a:rPr>
              <a:t>Fiyat ayrımcılığı şu durumlarda uygulanabilir:</a:t>
            </a:r>
          </a:p>
          <a:p>
            <a:pPr lvl="1"/>
            <a:r>
              <a:rPr lang="tr-TR" sz="2800" dirty="0">
                <a:ea typeface="MS PGothic" charset="0"/>
              </a:rPr>
              <a:t>Firmaların aşağı-eğimli talep eğrileri olduğunda.</a:t>
            </a:r>
          </a:p>
          <a:p>
            <a:pPr lvl="1"/>
            <a:r>
              <a:rPr lang="tr-TR" sz="2800" dirty="0">
                <a:ea typeface="MS PGothic" charset="0"/>
              </a:rPr>
              <a:t>Firmalar talebin fiyat esnekliği farklı olan farklı tüketici gruplarını belirleyebildiğinde/ayrıştırabildiğinde.</a:t>
            </a:r>
          </a:p>
          <a:p>
            <a:pPr lvl="1"/>
            <a:r>
              <a:rPr lang="tr-TR" sz="2800" dirty="0">
                <a:ea typeface="MS PGothic" charset="0"/>
              </a:rPr>
              <a:t>Firmalar müşterileri arasında tekrar satımı engelleyebildiğinde.</a:t>
            </a:r>
          </a:p>
        </p:txBody>
      </p:sp>
    </p:spTree>
    <p:extLst>
      <p:ext uri="{BB962C8B-B14F-4D97-AF65-F5344CB8AC3E}">
        <p14:creationId xmlns:p14="http://schemas.microsoft.com/office/powerpoint/2010/main" val="32973283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70658" name="Content Placeholder 2"/>
          <p:cNvSpPr>
            <a:spLocks noGrp="1"/>
          </p:cNvSpPr>
          <p:nvPr>
            <p:ph idx="1"/>
          </p:nvPr>
        </p:nvSpPr>
        <p:spPr>
          <a:xfrm>
            <a:off x="609599" y="1712913"/>
            <a:ext cx="11301351" cy="4895850"/>
          </a:xfrm>
        </p:spPr>
        <p:txBody>
          <a:bodyPr/>
          <a:lstStyle/>
          <a:p>
            <a:r>
              <a:rPr lang="tr-TR" dirty="0">
                <a:ea typeface="MS PGothic" charset="0"/>
              </a:rPr>
              <a:t>Fiyat ayrımcılığı altında</a:t>
            </a:r>
          </a:p>
          <a:p>
            <a:pPr lvl="1"/>
            <a:r>
              <a:rPr lang="tr-TR" dirty="0">
                <a:ea typeface="MS PGothic" charset="0"/>
              </a:rPr>
              <a:t>Bazı tüketiciler yüksek fiyat öder.</a:t>
            </a:r>
          </a:p>
          <a:p>
            <a:pPr lvl="1"/>
            <a:r>
              <a:rPr lang="tr-TR" dirty="0">
                <a:ea typeface="MS PGothic" charset="0"/>
              </a:rPr>
              <a:t>Diğerleri indirimli fiyatı öder.</a:t>
            </a:r>
          </a:p>
          <a:p>
            <a:r>
              <a:rPr lang="tr-TR" dirty="0">
                <a:ea typeface="MS PGothic" charset="0"/>
              </a:rPr>
              <a:t>Fiyat ayrımcılığı</a:t>
            </a:r>
          </a:p>
          <a:p>
            <a:pPr lvl="1"/>
            <a:r>
              <a:rPr lang="tr-TR" dirty="0">
                <a:ea typeface="MS PGothic" charset="0"/>
              </a:rPr>
              <a:t>Firma için karlıdır.</a:t>
            </a:r>
          </a:p>
          <a:p>
            <a:pPr lvl="1"/>
            <a:r>
              <a:rPr lang="tr-TR" dirty="0">
                <a:ea typeface="MS PGothic" charset="0"/>
              </a:rPr>
              <a:t>Kaybı azaltır.</a:t>
            </a:r>
          </a:p>
          <a:p>
            <a:pPr lvl="1"/>
            <a:r>
              <a:rPr lang="tr-TR" dirty="0">
                <a:ea typeface="MS PGothic" charset="0"/>
              </a:rPr>
              <a:t>Yüksek çıktı seviyesinin yeniden sağlanmasına yardım eder.</a:t>
            </a:r>
          </a:p>
        </p:txBody>
      </p:sp>
    </p:spTree>
    <p:extLst>
      <p:ext uri="{BB962C8B-B14F-4D97-AF65-F5344CB8AC3E}">
        <p14:creationId xmlns:p14="http://schemas.microsoft.com/office/powerpoint/2010/main" val="21156199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idx="4294967295"/>
          </p:nvPr>
        </p:nvSpPr>
        <p:spPr>
          <a:xfrm>
            <a:off x="364067" y="35626"/>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Aşağıdaki mal ve hizmetlerden hangisi bir firma tarafından farklı fiyat uygulanarak en başarılı şekilde satılabilir?</a:t>
            </a:r>
          </a:p>
          <a:p>
            <a:pPr marL="971550" lvl="1" indent="-514350" eaLnBrk="1" hangingPunct="1">
              <a:buFont typeface="Calibri" charset="0"/>
              <a:buAutoNum type="alphaUcPeriod"/>
            </a:pPr>
            <a:r>
              <a:rPr lang="tr-TR" sz="2800" dirty="0">
                <a:ea typeface="MS PGothic" charset="0"/>
              </a:rPr>
              <a:t>Ekonomi ders kitabı</a:t>
            </a:r>
          </a:p>
          <a:p>
            <a:pPr marL="971550" lvl="1" indent="-514350" eaLnBrk="1" hangingPunct="1">
              <a:buFont typeface="Calibri" charset="0"/>
              <a:buAutoNum type="alphaUcPeriod"/>
            </a:pPr>
            <a:r>
              <a:rPr lang="tr-TR" sz="2800" dirty="0">
                <a:ea typeface="MS PGothic" charset="0"/>
              </a:rPr>
              <a:t>Saç kesimi</a:t>
            </a:r>
          </a:p>
          <a:p>
            <a:pPr marL="971550" lvl="1" indent="-514350" eaLnBrk="1" hangingPunct="1">
              <a:buFont typeface="Calibri" charset="0"/>
              <a:buAutoNum type="alphaUcPeriod"/>
            </a:pPr>
            <a:r>
              <a:rPr lang="tr-TR" sz="2800" dirty="0">
                <a:ea typeface="MS PGothic" charset="0"/>
              </a:rPr>
              <a:t>Şekerleme</a:t>
            </a:r>
          </a:p>
          <a:p>
            <a:pPr marL="971550" lvl="1" indent="-514350" eaLnBrk="1" hangingPunct="1">
              <a:buFont typeface="Calibri" charset="0"/>
              <a:buAutoNum type="alphaUcPeriod"/>
            </a:pPr>
            <a:r>
              <a:rPr lang="tr-TR" sz="2800" dirty="0">
                <a:ea typeface="MS PGothic" charset="0"/>
              </a:rPr>
              <a:t>Üniversite kılık kıyafeti</a:t>
            </a:r>
          </a:p>
        </p:txBody>
      </p:sp>
    </p:spTree>
    <p:extLst>
      <p:ext uri="{BB962C8B-B14F-4D97-AF65-F5344CB8AC3E}">
        <p14:creationId xmlns:p14="http://schemas.microsoft.com/office/powerpoint/2010/main" val="23733313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dirty="0">
                <a:ea typeface="MS PGothic" charset="0"/>
              </a:rPr>
              <a:t>Dirk, soslu tavuk alıyor. Lee ise kaşarlı tavuk alıyor. İki kişi de bu ürünlere farklı fiyatlar ödüyor. Bu durum aşağıdakilerden hangisine bir örnek teşkil eder?</a:t>
            </a:r>
          </a:p>
          <a:p>
            <a:pPr marL="971550" lvl="1" indent="-514350" eaLnBrk="1" hangingPunct="1">
              <a:buFont typeface="Calibri" charset="0"/>
              <a:buAutoNum type="alphaUcPeriod"/>
            </a:pPr>
            <a:r>
              <a:rPr lang="tr-TR" sz="2800" dirty="0">
                <a:ea typeface="MS PGothic" charset="0"/>
              </a:rPr>
              <a:t>Talep kaymasına</a:t>
            </a:r>
          </a:p>
          <a:p>
            <a:pPr marL="971550" lvl="1" indent="-514350" eaLnBrk="1" hangingPunct="1">
              <a:buFont typeface="Calibri" charset="0"/>
              <a:buAutoNum type="alphaUcPeriod"/>
            </a:pPr>
            <a:r>
              <a:rPr lang="tr-TR" sz="2800" dirty="0">
                <a:ea typeface="MS PGothic" charset="0"/>
              </a:rPr>
              <a:t>İnelastik talebe</a:t>
            </a:r>
          </a:p>
          <a:p>
            <a:pPr marL="971550" lvl="1" indent="-514350" eaLnBrk="1" hangingPunct="1">
              <a:buFont typeface="Calibri" charset="0"/>
              <a:buAutoNum type="alphaUcPeriod"/>
            </a:pPr>
            <a:r>
              <a:rPr lang="tr-TR" sz="2800" dirty="0">
                <a:ea typeface="MS PGothic" charset="0"/>
              </a:rPr>
              <a:t>Fiyat ayrımcılığına</a:t>
            </a:r>
          </a:p>
          <a:p>
            <a:pPr marL="971550" lvl="1" indent="-514350" eaLnBrk="1" hangingPunct="1">
              <a:buFont typeface="Calibri" charset="0"/>
              <a:buAutoNum type="alphaUcPeriod"/>
            </a:pPr>
            <a:r>
              <a:rPr lang="tr-TR" sz="2800" dirty="0">
                <a:ea typeface="MS PGothic" charset="0"/>
              </a:rPr>
              <a:t>Yukarıdakilerden hiç birine</a:t>
            </a:r>
          </a:p>
        </p:txBody>
      </p:sp>
    </p:spTree>
    <p:extLst>
      <p:ext uri="{BB962C8B-B14F-4D97-AF65-F5344CB8AC3E}">
        <p14:creationId xmlns:p14="http://schemas.microsoft.com/office/powerpoint/2010/main" val="15729897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Title 1"/>
          <p:cNvSpPr>
            <a:spLocks noGrp="1"/>
          </p:cNvSpPr>
          <p:nvPr>
            <p:ph type="title" idx="4294967295"/>
          </p:nvPr>
        </p:nvSpPr>
        <p:spPr>
          <a:xfrm>
            <a:off x="364067" y="23751"/>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İki tüketici grubunun olduğu bir piyasada fiyat ayrımcılığını uygulayabilmek için genel kural inelastik gruba ______ fiyat uygulanması ve elastik gruba ise ______ fiyat uygulanmasıdır.</a:t>
            </a:r>
            <a:endParaRPr lang="tr-TR" sz="2800" dirty="0">
              <a:ea typeface="MS PGothic" charset="0"/>
            </a:endParaRPr>
          </a:p>
          <a:p>
            <a:pPr marL="971550" lvl="1" indent="-514350" eaLnBrk="1" hangingPunct="1">
              <a:buFont typeface="Calibri" charset="0"/>
              <a:buAutoNum type="alphaUcPeriod"/>
            </a:pPr>
            <a:r>
              <a:rPr lang="tr-TR" sz="2800" dirty="0">
                <a:ea typeface="MS PGothic" charset="0"/>
              </a:rPr>
              <a:t>yüksek; düşük</a:t>
            </a:r>
          </a:p>
          <a:p>
            <a:pPr marL="971550" lvl="1" indent="-514350" eaLnBrk="1" hangingPunct="1">
              <a:buFont typeface="Calibri" charset="0"/>
              <a:buAutoNum type="alphaUcPeriod"/>
            </a:pPr>
            <a:r>
              <a:rPr lang="tr-TR" sz="2800" dirty="0">
                <a:ea typeface="MS PGothic" charset="0"/>
              </a:rPr>
              <a:t>düşük; yüksek</a:t>
            </a:r>
          </a:p>
          <a:p>
            <a:pPr marL="971550" lvl="1" indent="-514350" eaLnBrk="1" hangingPunct="1">
              <a:buFont typeface="Calibri" charset="0"/>
              <a:buAutoNum type="alphaUcPeriod"/>
            </a:pPr>
            <a:r>
              <a:rPr lang="tr-TR" sz="2800" dirty="0">
                <a:ea typeface="MS PGothic" charset="0"/>
              </a:rPr>
              <a:t>pozitif; negatif</a:t>
            </a:r>
          </a:p>
          <a:p>
            <a:pPr marL="971550" lvl="1" indent="-514350" eaLnBrk="1" hangingPunct="1">
              <a:buFont typeface="Calibri" charset="0"/>
              <a:buAutoNum type="alphaUcPeriod"/>
            </a:pPr>
            <a:r>
              <a:rPr lang="tr-TR" sz="2800" dirty="0">
                <a:ea typeface="MS PGothic" charset="0"/>
              </a:rPr>
              <a:t>negatif; pozitif</a:t>
            </a:r>
          </a:p>
        </p:txBody>
      </p:sp>
    </p:spTree>
    <p:extLst>
      <p:ext uri="{BB962C8B-B14F-4D97-AF65-F5344CB8AC3E}">
        <p14:creationId xmlns:p14="http://schemas.microsoft.com/office/powerpoint/2010/main" val="17967867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1" end="1"/>
                                            </p:txEl>
                                          </p:spTgt>
                                        </p:tgtEl>
                                        <p:attrNameLst>
                                          <p:attrName>style.fontStyle</p:attrName>
                                        </p:attrNameLst>
                                      </p:cBhvr>
                                      <p:to>
                                        <p:strVal val="normal"/>
                                      </p:to>
                                    </p:set>
                                    <p:set>
                                      <p:cBhvr override="childStyle">
                                        <p:cTn id="7" dur="indefinite"/>
                                        <p:tgtEl>
                                          <p:spTgt spid="53251">
                                            <p:txEl>
                                              <p:pRg st="1" end="1"/>
                                            </p:txEl>
                                          </p:spTgt>
                                        </p:tgtEl>
                                        <p:attrNameLst>
                                          <p:attrName>style.fontWeight</p:attrName>
                                        </p:attrNameLst>
                                      </p:cBhvr>
                                      <p:to>
                                        <p:strVal val="bold"/>
                                      </p:to>
                                    </p:set>
                                    <p:set>
                                      <p:cBhvr override="childStyle">
                                        <p:cTn id="8" dur="indefinite"/>
                                        <p:tgtEl>
                                          <p:spTgt spid="53251">
                                            <p:txEl>
                                              <p:pRg st="1" end="1"/>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1" end="1"/>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Hangi piyasa ve fiyatlandırma yapısı en az tüketici fazlasına sahiptir?</a:t>
            </a:r>
          </a:p>
          <a:p>
            <a:pPr marL="971550" lvl="1" indent="-514350" eaLnBrk="1" hangingPunct="1">
              <a:buFont typeface="Calibri" charset="0"/>
              <a:buAutoNum type="alphaUcPeriod"/>
            </a:pPr>
            <a:r>
              <a:rPr lang="tr-TR" sz="2800" dirty="0">
                <a:ea typeface="MS PGothic" charset="0"/>
              </a:rPr>
              <a:t>Tam rekabetçi</a:t>
            </a:r>
          </a:p>
          <a:p>
            <a:pPr marL="971550" lvl="1" indent="-514350" eaLnBrk="1" hangingPunct="1">
              <a:buFont typeface="Calibri" charset="0"/>
              <a:buAutoNum type="alphaUcPeriod"/>
            </a:pPr>
            <a:r>
              <a:rPr lang="tr-TR" sz="2800" dirty="0">
                <a:ea typeface="MS PGothic" charset="0"/>
              </a:rPr>
              <a:t>Tekel (tek fiyat)</a:t>
            </a:r>
          </a:p>
          <a:p>
            <a:pPr marL="971550" lvl="1" indent="-514350" eaLnBrk="1" hangingPunct="1">
              <a:buFont typeface="Calibri" charset="0"/>
              <a:buAutoNum type="alphaUcPeriod"/>
            </a:pPr>
            <a:r>
              <a:rPr lang="tr-TR" sz="2800" dirty="0">
                <a:ea typeface="MS PGothic" charset="0"/>
              </a:rPr>
              <a:t>İki farklı fiyat talep eden fiyat ayrımcılığı uygulayan bir tekel</a:t>
            </a:r>
          </a:p>
          <a:p>
            <a:pPr marL="971550" lvl="1" indent="-514350" eaLnBrk="1" hangingPunct="1">
              <a:buFont typeface="Calibri" charset="0"/>
              <a:buAutoNum type="alphaUcPeriod"/>
            </a:pPr>
            <a:r>
              <a:rPr lang="tr-TR" sz="2800" dirty="0">
                <a:ea typeface="MS PGothic" charset="0"/>
              </a:rPr>
              <a:t>Tam fiyat ayrımcılığı uygulayan bir tekel</a:t>
            </a:r>
          </a:p>
        </p:txBody>
      </p:sp>
    </p:spTree>
    <p:extLst>
      <p:ext uri="{BB962C8B-B14F-4D97-AF65-F5344CB8AC3E}">
        <p14:creationId xmlns:p14="http://schemas.microsoft.com/office/powerpoint/2010/main" val="11933018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idx="4294967295"/>
          </p:nvPr>
        </p:nvSpPr>
        <p:spPr>
          <a:xfrm>
            <a:off x="364067" y="11875"/>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dirty="0">
                <a:ea typeface="MS PGothic" charset="0"/>
              </a:rPr>
              <a:t>Neden bir grup tüketici (A) diğer grup tüketiciden (B) daha elastiktir (veya fiyat daha önemlidir)?</a:t>
            </a:r>
          </a:p>
          <a:p>
            <a:pPr marL="971550" lvl="1" indent="-514350" eaLnBrk="1" hangingPunct="1">
              <a:buFont typeface="Calibri" charset="0"/>
              <a:buAutoNum type="alphaUcPeriod"/>
            </a:pPr>
            <a:r>
              <a:rPr lang="tr-TR" sz="2800" dirty="0">
                <a:ea typeface="MS PGothic" charset="0"/>
              </a:rPr>
              <a:t>A grubunun geliri daha az olabilir.</a:t>
            </a:r>
          </a:p>
          <a:p>
            <a:pPr marL="971550" lvl="1" indent="-514350" eaLnBrk="1" hangingPunct="1">
              <a:buFont typeface="Calibri" charset="0"/>
              <a:buAutoNum type="alphaUcPeriod"/>
            </a:pPr>
            <a:r>
              <a:rPr lang="tr-TR" sz="2800" dirty="0">
                <a:ea typeface="MS PGothic" charset="0"/>
              </a:rPr>
              <a:t>A grubunun ürün için zevk ve tercihleri daha düşük olabilir.</a:t>
            </a:r>
          </a:p>
          <a:p>
            <a:pPr marL="971550" lvl="1" indent="-514350" eaLnBrk="1" hangingPunct="1">
              <a:buFont typeface="Calibri" charset="0"/>
              <a:buAutoNum type="alphaUcPeriod"/>
            </a:pPr>
            <a:r>
              <a:rPr lang="tr-TR" sz="2800" dirty="0">
                <a:ea typeface="MS PGothic" charset="0"/>
              </a:rPr>
              <a:t>Yukarıdaki iki seçenek de doğru olabilir.</a:t>
            </a:r>
          </a:p>
          <a:p>
            <a:pPr marL="971550" lvl="1" indent="-514350" eaLnBrk="1" hangingPunct="1">
              <a:buFont typeface="Calibri" charset="0"/>
              <a:buAutoNum type="alphaUcPeriod"/>
            </a:pPr>
            <a:r>
              <a:rPr lang="tr-TR" sz="2800" dirty="0">
                <a:ea typeface="MS PGothic" charset="0"/>
              </a:rPr>
              <a:t>Yukarıdakilerin hiçbiri doğru değildir.</a:t>
            </a:r>
          </a:p>
        </p:txBody>
      </p:sp>
    </p:spTree>
    <p:extLst>
      <p:ext uri="{BB962C8B-B14F-4D97-AF65-F5344CB8AC3E}">
        <p14:creationId xmlns:p14="http://schemas.microsoft.com/office/powerpoint/2010/main" val="2844315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3739499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12887" y="40850"/>
            <a:ext cx="10972800" cy="1527175"/>
          </a:xfrm>
        </p:spPr>
        <p:txBody>
          <a:bodyPr/>
          <a:lstStyle/>
          <a:p>
            <a:r>
              <a:rPr lang="tr-TR" b="1" dirty="0">
                <a:ea typeface="MS PGothic" charset="0"/>
              </a:rPr>
              <a:t>Önemli Sorular</a:t>
            </a:r>
          </a:p>
        </p:txBody>
      </p:sp>
      <p:sp>
        <p:nvSpPr>
          <p:cNvPr id="7171" name="Content Placeholder 2"/>
          <p:cNvSpPr>
            <a:spLocks noGrp="1"/>
          </p:cNvSpPr>
          <p:nvPr>
            <p:ph idx="1"/>
          </p:nvPr>
        </p:nvSpPr>
        <p:spPr>
          <a:xfrm>
            <a:off x="112892" y="1550393"/>
            <a:ext cx="11966221" cy="5613029"/>
          </a:xfrm>
        </p:spPr>
        <p:txBody>
          <a:bodyPr/>
          <a:lstStyle/>
          <a:p>
            <a:r>
              <a:rPr lang="tr-TR" sz="3200" dirty="0">
                <a:ea typeface="MS PGothic" charset="0"/>
              </a:rPr>
              <a:t>Fiyat ayrımcılığı nedir?</a:t>
            </a:r>
          </a:p>
          <a:p>
            <a:pPr lvl="1"/>
            <a:r>
              <a:rPr lang="tr-TR" sz="2800" dirty="0">
                <a:ea typeface="MS PGothic" charset="0"/>
              </a:rPr>
              <a:t>Bir firmanın </a:t>
            </a:r>
            <a:r>
              <a:rPr lang="tr-TR" sz="2800" dirty="0">
                <a:solidFill>
                  <a:srgbClr val="FF0000"/>
                </a:solidFill>
                <a:ea typeface="MS PGothic" charset="0"/>
              </a:rPr>
              <a:t>aynı ürünü farklı gruplara farklı fiyatlardan</a:t>
            </a:r>
            <a:r>
              <a:rPr lang="tr-TR" sz="2800" dirty="0">
                <a:ea typeface="MS PGothic" charset="0"/>
              </a:rPr>
              <a:t> satmasıdır.</a:t>
            </a:r>
            <a:endParaRPr lang="tr-TR" sz="2400" dirty="0">
              <a:ea typeface="MS PGothic" charset="0"/>
            </a:endParaRPr>
          </a:p>
          <a:p>
            <a:r>
              <a:rPr lang="tr-TR" sz="3200" dirty="0">
                <a:ea typeface="MS PGothic" charset="0"/>
              </a:rPr>
              <a:t>Fiyat ayrımcılığı nasıl uygulanır?</a:t>
            </a:r>
          </a:p>
          <a:p>
            <a:pPr lvl="1"/>
            <a:r>
              <a:rPr lang="tr-TR" sz="2800" dirty="0">
                <a:ea typeface="MS PGothic" charset="0"/>
              </a:rPr>
              <a:t>Fiyat ayrımcılığını uygulamak için, </a:t>
            </a:r>
            <a:r>
              <a:rPr lang="tr-TR" sz="2800" dirty="0">
                <a:solidFill>
                  <a:srgbClr val="FF0000"/>
                </a:solidFill>
                <a:ea typeface="MS PGothic" charset="0"/>
              </a:rPr>
              <a:t>firmanın fiyat yapıcısı olması gereklidir</a:t>
            </a:r>
            <a:r>
              <a:rPr lang="tr-TR" sz="2800" dirty="0">
                <a:ea typeface="MS PGothic" charset="0"/>
              </a:rPr>
              <a:t>.</a:t>
            </a:r>
          </a:p>
          <a:p>
            <a:pPr lvl="2"/>
            <a:r>
              <a:rPr lang="tr-TR" sz="2000" dirty="0">
                <a:latin typeface="Cambria" panose="02040503050406030204" pitchFamily="18" charset="0"/>
                <a:ea typeface="MS PGothic" charset="0"/>
              </a:rPr>
              <a:t>Birden fazla fiyat uygulamadan önce firmanın biraz da olsa piyasa gücüne sahip olması gerekir.</a:t>
            </a:r>
          </a:p>
          <a:p>
            <a:pPr lvl="2"/>
            <a:r>
              <a:rPr lang="tr-TR" altLang="ja-JP" sz="2000" dirty="0">
                <a:latin typeface="Cambria" panose="02040503050406030204" pitchFamily="18" charset="0"/>
                <a:ea typeface="MS PGothic" charset="0"/>
              </a:rPr>
              <a:t>Aşağı-eğimli talep eğrisi piyasa gücünün bir göstergesidir.</a:t>
            </a:r>
            <a:endParaRPr lang="tr-TR" sz="2000" dirty="0">
              <a:latin typeface="Cambria" panose="02040503050406030204" pitchFamily="18" charset="0"/>
              <a:ea typeface="MS PGothic" charset="0"/>
            </a:endParaRPr>
          </a:p>
          <a:p>
            <a:pPr lvl="2"/>
            <a:r>
              <a:rPr lang="tr-TR" sz="2000" dirty="0">
                <a:latin typeface="Cambria" panose="02040503050406030204" pitchFamily="18" charset="0"/>
                <a:ea typeface="MS PGothic" charset="0"/>
              </a:rPr>
              <a:t>Tam rekabetçi piyasada gözlemlenen bir durum değildir.</a:t>
            </a:r>
            <a:endParaRPr lang="tr-TR" altLang="ja-JP" sz="2000" dirty="0">
              <a:latin typeface="Cambria" panose="02040503050406030204" pitchFamily="18" charset="0"/>
              <a:ea typeface="MS PGothic" charset="0"/>
            </a:endParaRPr>
          </a:p>
          <a:p>
            <a:pPr lvl="1"/>
            <a:r>
              <a:rPr lang="tr-TR" sz="2800" dirty="0">
                <a:ea typeface="MS PGothic" charset="0"/>
              </a:rPr>
              <a:t>Tekelci ve tekelci olmayan firmalar fiyat ayrımcılığını daha yüksek karlar kazanmak için kullanır.</a:t>
            </a:r>
          </a:p>
          <a:p>
            <a:pPr lvl="2"/>
            <a:r>
              <a:rPr lang="tr-TR" sz="2000" dirty="0">
                <a:solidFill>
                  <a:srgbClr val="FF0000"/>
                </a:solidFill>
                <a:latin typeface="Cambria" panose="02040503050406030204" pitchFamily="18" charset="0"/>
                <a:ea typeface="MS PGothic" charset="0"/>
              </a:rPr>
              <a:t>Bu derste kolaylık olması açısından, fiyat ayrımcılığının etkisini analiz etmek için sadece tekelci firmayı kullanacağız.</a:t>
            </a:r>
          </a:p>
        </p:txBody>
      </p:sp>
    </p:spTree>
    <p:extLst>
      <p:ext uri="{BB962C8B-B14F-4D97-AF65-F5344CB8AC3E}">
        <p14:creationId xmlns:p14="http://schemas.microsoft.com/office/powerpoint/2010/main" val="9225350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Effect transition="in" filter="barn(inVertical)">
                                      <p:cBhvr>
                                        <p:cTn id="7" dur="500"/>
                                        <p:tgtEl>
                                          <p:spTgt spid="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171">
                                            <p:txEl>
                                              <p:pRg st="1" end="1"/>
                                            </p:txEl>
                                          </p:spTgt>
                                        </p:tgtEl>
                                        <p:attrNameLst>
                                          <p:attrName>style.visibility</p:attrName>
                                        </p:attrNameLst>
                                      </p:cBhvr>
                                      <p:to>
                                        <p:strVal val="visible"/>
                                      </p:to>
                                    </p:set>
                                    <p:animEffect transition="in" filter="barn(inVertical)">
                                      <p:cBhvr>
                                        <p:cTn id="12" dur="500"/>
                                        <p:tgtEl>
                                          <p:spTgt spid="71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7171">
                                            <p:txEl>
                                              <p:pRg st="2" end="2"/>
                                            </p:txEl>
                                          </p:spTgt>
                                        </p:tgtEl>
                                        <p:attrNameLst>
                                          <p:attrName>style.visibility</p:attrName>
                                        </p:attrNameLst>
                                      </p:cBhvr>
                                      <p:to>
                                        <p:strVal val="visible"/>
                                      </p:to>
                                    </p:set>
                                    <p:animEffect transition="in" filter="barn(inVertical)">
                                      <p:cBhvr>
                                        <p:cTn id="17" dur="500"/>
                                        <p:tgtEl>
                                          <p:spTgt spid="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171">
                                            <p:txEl>
                                              <p:pRg st="3" end="3"/>
                                            </p:txEl>
                                          </p:spTgt>
                                        </p:tgtEl>
                                        <p:attrNameLst>
                                          <p:attrName>style.visibility</p:attrName>
                                        </p:attrNameLst>
                                      </p:cBhvr>
                                      <p:to>
                                        <p:strVal val="visible"/>
                                      </p:to>
                                    </p:set>
                                    <p:animEffect transition="in" filter="barn(inVertical)">
                                      <p:cBhvr>
                                        <p:cTn id="22" dur="500"/>
                                        <p:tgtEl>
                                          <p:spTgt spid="717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7171">
                                            <p:txEl>
                                              <p:pRg st="4" end="4"/>
                                            </p:txEl>
                                          </p:spTgt>
                                        </p:tgtEl>
                                        <p:attrNameLst>
                                          <p:attrName>style.visibility</p:attrName>
                                        </p:attrNameLst>
                                      </p:cBhvr>
                                      <p:to>
                                        <p:strVal val="visible"/>
                                      </p:to>
                                    </p:set>
                                    <p:animEffect transition="in" filter="barn(inVertical)">
                                      <p:cBhvr>
                                        <p:cTn id="27" dur="500"/>
                                        <p:tgtEl>
                                          <p:spTgt spid="717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171">
                                            <p:txEl>
                                              <p:pRg st="5" end="5"/>
                                            </p:txEl>
                                          </p:spTgt>
                                        </p:tgtEl>
                                        <p:attrNameLst>
                                          <p:attrName>style.visibility</p:attrName>
                                        </p:attrNameLst>
                                      </p:cBhvr>
                                      <p:to>
                                        <p:strVal val="visible"/>
                                      </p:to>
                                    </p:set>
                                    <p:animEffect transition="in" filter="barn(inVertical)">
                                      <p:cBhvr>
                                        <p:cTn id="32" dur="500"/>
                                        <p:tgtEl>
                                          <p:spTgt spid="717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7171">
                                            <p:txEl>
                                              <p:pRg st="6" end="6"/>
                                            </p:txEl>
                                          </p:spTgt>
                                        </p:tgtEl>
                                        <p:attrNameLst>
                                          <p:attrName>style.visibility</p:attrName>
                                        </p:attrNameLst>
                                      </p:cBhvr>
                                      <p:to>
                                        <p:strVal val="visible"/>
                                      </p:to>
                                    </p:set>
                                    <p:animEffect transition="in" filter="barn(inVertical)">
                                      <p:cBhvr>
                                        <p:cTn id="37" dur="500"/>
                                        <p:tgtEl>
                                          <p:spTgt spid="717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7171">
                                            <p:txEl>
                                              <p:pRg st="7" end="7"/>
                                            </p:txEl>
                                          </p:spTgt>
                                        </p:tgtEl>
                                        <p:attrNameLst>
                                          <p:attrName>style.visibility</p:attrName>
                                        </p:attrNameLst>
                                      </p:cBhvr>
                                      <p:to>
                                        <p:strVal val="visible"/>
                                      </p:to>
                                    </p:set>
                                    <p:animEffect transition="in" filter="barn(inVertical)">
                                      <p:cBhvr>
                                        <p:cTn id="42" dur="500"/>
                                        <p:tgtEl>
                                          <p:spTgt spid="717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7171">
                                            <p:txEl>
                                              <p:pRg st="8" end="8"/>
                                            </p:txEl>
                                          </p:spTgt>
                                        </p:tgtEl>
                                        <p:attrNameLst>
                                          <p:attrName>style.visibility</p:attrName>
                                        </p:attrNameLst>
                                      </p:cBhvr>
                                      <p:to>
                                        <p:strVal val="visible"/>
                                      </p:to>
                                    </p:set>
                                    <p:animEffect transition="in" filter="barn(inVertical)">
                                      <p:cBhvr>
                                        <p:cTn id="47" dur="500"/>
                                        <p:tgtEl>
                                          <p:spTgt spid="71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14338" name="Content Placeholder 2"/>
          <p:cNvSpPr>
            <a:spLocks noGrp="1"/>
          </p:cNvSpPr>
          <p:nvPr>
            <p:ph idx="1"/>
          </p:nvPr>
        </p:nvSpPr>
        <p:spPr>
          <a:xfrm>
            <a:off x="609599" y="1585688"/>
            <a:ext cx="11343701" cy="5385435"/>
          </a:xfrm>
        </p:spPr>
        <p:txBody>
          <a:bodyPr/>
          <a:lstStyle/>
          <a:p>
            <a:r>
              <a:rPr lang="tr-TR" sz="3200" dirty="0">
                <a:ea typeface="MS PGothic" charset="0"/>
              </a:rPr>
              <a:t>Günün Sorusu:</a:t>
            </a:r>
          </a:p>
          <a:p>
            <a:pPr lvl="1"/>
            <a:r>
              <a:rPr lang="tr-TR" sz="2400" dirty="0">
                <a:ea typeface="MS PGothic" charset="0"/>
              </a:rPr>
              <a:t>Amerika'da ve Türkiye'de fiyat ayrımcılığı yasal mı?</a:t>
            </a:r>
          </a:p>
          <a:p>
            <a:pPr lvl="2"/>
            <a:r>
              <a:rPr lang="tr-TR" altLang="en-US" dirty="0">
                <a:latin typeface="Cambria" panose="02040503050406030204" pitchFamily="18" charset="0"/>
              </a:rPr>
              <a:t>Genellikle, evet.</a:t>
            </a:r>
          </a:p>
          <a:p>
            <a:pPr lvl="2"/>
            <a:r>
              <a:rPr lang="tr-TR" altLang="en-US" dirty="0" err="1">
                <a:latin typeface="Cambria" panose="02040503050406030204" pitchFamily="18" charset="0"/>
              </a:rPr>
              <a:t>Clayton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 ve </a:t>
            </a:r>
            <a:r>
              <a:rPr lang="tr-TR" altLang="en-US" dirty="0" err="1">
                <a:latin typeface="Cambria" panose="02040503050406030204" pitchFamily="18" charset="0"/>
              </a:rPr>
              <a:t>Robinson</a:t>
            </a:r>
            <a:r>
              <a:rPr lang="tr-TR" altLang="en-US" dirty="0">
                <a:latin typeface="Cambria" panose="02040503050406030204" pitchFamily="18" charset="0"/>
              </a:rPr>
              <a:t> </a:t>
            </a:r>
            <a:r>
              <a:rPr lang="tr-TR" altLang="en-US" dirty="0" err="1">
                <a:latin typeface="Cambria" panose="02040503050406030204" pitchFamily="18" charset="0"/>
              </a:rPr>
              <a:t>Patman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a:t>
            </a:r>
          </a:p>
          <a:p>
            <a:pPr lvl="2"/>
            <a:r>
              <a:rPr lang="tr-TR" altLang="en-US" dirty="0">
                <a:latin typeface="Cambria" panose="02040503050406030204" pitchFamily="18" charset="0"/>
              </a:rPr>
              <a:t>Rakip firmalara zarar verme amacı taşıyorsa fiyat ayrımcılığı yasal değildir.</a:t>
            </a:r>
            <a:endParaRPr lang="tr-TR" sz="1600" dirty="0">
              <a:latin typeface="Cambria" panose="02040503050406030204" pitchFamily="18" charset="0"/>
              <a:ea typeface="MS PGothic" charset="0"/>
            </a:endParaRPr>
          </a:p>
          <a:p>
            <a:r>
              <a:rPr lang="tr-TR" sz="3200" dirty="0">
                <a:ea typeface="MS PGothic" charset="0"/>
              </a:rPr>
              <a:t>Diğer sorular:</a:t>
            </a:r>
          </a:p>
          <a:p>
            <a:pPr lvl="1"/>
            <a:r>
              <a:rPr lang="tr-TR" sz="2400" dirty="0">
                <a:ea typeface="MS PGothic" charset="0"/>
              </a:rPr>
              <a:t>Kimler in-</a:t>
            </a:r>
            <a:r>
              <a:rPr lang="tr-TR" sz="2400" dirty="0" err="1">
                <a:ea typeface="MS PGothic" charset="0"/>
              </a:rPr>
              <a:t>state</a:t>
            </a:r>
            <a:r>
              <a:rPr lang="tr-TR" sz="2400" dirty="0">
                <a:ea typeface="MS PGothic" charset="0"/>
              </a:rPr>
              <a:t> (eyalet-içi) üniversite eğitim/öğretim ücreti ödüyor?</a:t>
            </a:r>
          </a:p>
          <a:p>
            <a:pPr lvl="1"/>
            <a:r>
              <a:rPr lang="tr-TR" sz="2400" dirty="0">
                <a:ea typeface="MS PGothic" charset="0"/>
              </a:rPr>
              <a:t>Kimler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üniversite eğitim/öğretim ücreti ödüyor?</a:t>
            </a:r>
          </a:p>
          <a:p>
            <a:pPr lvl="1"/>
            <a:r>
              <a:rPr lang="tr-TR" sz="2400" dirty="0">
                <a:ea typeface="MS PGothic" charset="0"/>
              </a:rPr>
              <a:t>Daha önce kupon kullandınız mı?</a:t>
            </a:r>
          </a:p>
          <a:p>
            <a:pPr lvl="1"/>
            <a:r>
              <a:rPr lang="tr-TR" sz="2400" dirty="0">
                <a:ea typeface="MS PGothic" charset="0"/>
              </a:rPr>
              <a:t>Daha önce kimler öğrenci indirimi kullandı?</a:t>
            </a:r>
          </a:p>
          <a:p>
            <a:pPr lvl="1"/>
            <a:r>
              <a:rPr lang="tr-TR" sz="2400" dirty="0">
                <a:ea typeface="MS PGothic" charset="0"/>
              </a:rPr>
              <a:t>Bunların hepsi yasal fiyat ayrımcılığının örnekleridir!</a:t>
            </a:r>
          </a:p>
        </p:txBody>
      </p:sp>
    </p:spTree>
    <p:extLst>
      <p:ext uri="{BB962C8B-B14F-4D97-AF65-F5344CB8AC3E}">
        <p14:creationId xmlns:p14="http://schemas.microsoft.com/office/powerpoint/2010/main" val="3689770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8195" name="Content Placeholder 2"/>
          <p:cNvSpPr>
            <a:spLocks noGrp="1"/>
          </p:cNvSpPr>
          <p:nvPr>
            <p:ph idx="1"/>
          </p:nvPr>
        </p:nvSpPr>
        <p:spPr>
          <a:xfrm>
            <a:off x="609600" y="1712913"/>
            <a:ext cx="10972800" cy="4895850"/>
          </a:xfrm>
        </p:spPr>
        <p:txBody>
          <a:bodyPr/>
          <a:lstStyle/>
          <a:p>
            <a:r>
              <a:rPr lang="tr-TR" sz="2800" dirty="0">
                <a:ea typeface="MS PGothic" charset="0"/>
              </a:rPr>
              <a:t>Eğitim/Öğretim Ücreti:</a:t>
            </a:r>
          </a:p>
          <a:p>
            <a:pPr lvl="1"/>
            <a:r>
              <a:rPr lang="tr-TR" sz="2400" dirty="0" err="1">
                <a:ea typeface="MS PGothic" charset="0"/>
              </a:rPr>
              <a:t>In-state</a:t>
            </a:r>
            <a:r>
              <a:rPr lang="tr-TR" sz="2400" dirty="0">
                <a:ea typeface="MS PGothic" charset="0"/>
              </a:rPr>
              <a:t> (eyalet-içi) ve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öğretim ücretlerinin farklı olduğunu biliyor musunuz?</a:t>
            </a:r>
          </a:p>
          <a:p>
            <a:r>
              <a:rPr lang="tr-TR" sz="2800" dirty="0">
                <a:ea typeface="MS PGothic" charset="0"/>
              </a:rPr>
              <a:t>Daha önceden uçağa bindiniz?</a:t>
            </a:r>
          </a:p>
          <a:p>
            <a:pPr lvl="1"/>
            <a:r>
              <a:rPr lang="tr-TR" sz="2400" dirty="0">
                <a:ea typeface="MS PGothic" charset="0"/>
              </a:rPr>
              <a:t>100 yolculu bir uçuşta, aynı uçuş için ödenmiş 100 farklı fiyat olabilir.</a:t>
            </a:r>
          </a:p>
          <a:p>
            <a:r>
              <a:rPr lang="tr-TR" sz="2800" dirty="0">
                <a:ea typeface="MS PGothic" charset="0"/>
              </a:rPr>
              <a:t>Fakat…</a:t>
            </a:r>
          </a:p>
          <a:p>
            <a:pPr lvl="1"/>
            <a:r>
              <a:rPr lang="tr-TR" sz="2400" dirty="0">
                <a:ea typeface="MS PGothic" charset="0"/>
              </a:rPr>
              <a:t>Verilen hizmette bir farklılık yok. Öğrencilerin aldıkları eğitimde bir farklılık yoktur ve uçuştaki tüm yolcular hala varış yerlerine varıyorlar.</a:t>
            </a:r>
          </a:p>
        </p:txBody>
      </p:sp>
    </p:spTree>
    <p:extLst>
      <p:ext uri="{BB962C8B-B14F-4D97-AF65-F5344CB8AC3E}">
        <p14:creationId xmlns:p14="http://schemas.microsoft.com/office/powerpoint/2010/main" val="9495838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barn(inVertical)">
                                      <p:cBhvr>
                                        <p:cTn id="12" dur="500"/>
                                        <p:tgtEl>
                                          <p:spTgt spid="819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barn(inVertical)">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531221" y="0"/>
            <a:ext cx="10972800" cy="1527175"/>
          </a:xfrm>
        </p:spPr>
        <p:txBody>
          <a:bodyPr/>
          <a:lstStyle/>
          <a:p>
            <a:r>
              <a:rPr lang="tr-TR" b="1" dirty="0">
                <a:ea typeface="MS PGothic" charset="0"/>
              </a:rPr>
              <a:t>Fiyat Ayrımcılığının Örnekleri</a:t>
            </a:r>
          </a:p>
        </p:txBody>
      </p:sp>
      <p:sp>
        <p:nvSpPr>
          <p:cNvPr id="10243" name="Content Placeholder 2"/>
          <p:cNvSpPr>
            <a:spLocks noGrp="1"/>
          </p:cNvSpPr>
          <p:nvPr>
            <p:ph idx="1"/>
          </p:nvPr>
        </p:nvSpPr>
        <p:spPr>
          <a:xfrm>
            <a:off x="531221" y="1559562"/>
            <a:ext cx="11442665" cy="5385435"/>
          </a:xfrm>
        </p:spPr>
        <p:txBody>
          <a:bodyPr/>
          <a:lstStyle/>
          <a:p>
            <a:r>
              <a:rPr lang="tr-TR" sz="2800" dirty="0">
                <a:ea typeface="MS PGothic" charset="0"/>
              </a:rPr>
              <a:t>Sinema biletleri, restoran menüleri, üniversite eğitim/öğretim ücretleri, uçak biletleri, akademik yazılımlardaki indirim ve kuponlar.</a:t>
            </a:r>
          </a:p>
          <a:p>
            <a:r>
              <a:rPr lang="tr-TR" sz="2800" dirty="0">
                <a:ea typeface="MS PGothic" charset="0"/>
              </a:rPr>
              <a:t>Üniversite eğitim/öğretim ücretleri (in-</a:t>
            </a:r>
            <a:r>
              <a:rPr lang="tr-TR" sz="2800" dirty="0" err="1">
                <a:ea typeface="MS PGothic" charset="0"/>
              </a:rPr>
              <a:t>state</a:t>
            </a:r>
            <a:r>
              <a:rPr lang="tr-TR" sz="2800" dirty="0">
                <a:ea typeface="MS PGothic" charset="0"/>
              </a:rPr>
              <a:t> ve </a:t>
            </a:r>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a:t>
            </a:r>
          </a:p>
          <a:p>
            <a:r>
              <a:rPr lang="tr-TR" sz="2800" dirty="0">
                <a:ea typeface="MS PGothic" charset="0"/>
              </a:rPr>
              <a:t>Uçak biletleri</a:t>
            </a:r>
          </a:p>
          <a:p>
            <a:r>
              <a:rPr lang="tr-TR" sz="2800" dirty="0">
                <a:ea typeface="MS PGothic" charset="0"/>
              </a:rPr>
              <a:t>Film matinesi (Pazar gecesi yerine hafta-içi öğleden sonra)</a:t>
            </a:r>
          </a:p>
          <a:p>
            <a:pPr lvl="1"/>
            <a:r>
              <a:rPr lang="tr-TR" sz="2400" dirty="0">
                <a:ea typeface="MS PGothic" charset="0"/>
              </a:rPr>
              <a:t>Farklı zamanlar için fiyat ayrımcılığı</a:t>
            </a:r>
          </a:p>
          <a:p>
            <a:r>
              <a:rPr lang="tr-TR" sz="2800" dirty="0">
                <a:ea typeface="MS PGothic" charset="0"/>
              </a:rPr>
              <a:t>Seçilmiş "</a:t>
            </a:r>
            <a:r>
              <a:rPr lang="tr-TR" altLang="ja-JP" sz="2800" dirty="0">
                <a:ea typeface="MS PGothic" charset="0"/>
              </a:rPr>
              <a:t>indirimler"</a:t>
            </a:r>
          </a:p>
          <a:p>
            <a:pPr lvl="1"/>
            <a:r>
              <a:rPr lang="tr-TR" sz="2400" dirty="0">
                <a:ea typeface="MS PGothic" charset="0"/>
              </a:rPr>
              <a:t>Öğrenciler</a:t>
            </a:r>
          </a:p>
          <a:p>
            <a:pPr lvl="1"/>
            <a:r>
              <a:rPr lang="tr-TR" sz="2400" dirty="0">
                <a:ea typeface="MS PGothic" charset="0"/>
              </a:rPr>
              <a:t>Yaşlı Vatandaşlar</a:t>
            </a:r>
          </a:p>
          <a:p>
            <a:pPr lvl="1"/>
            <a:r>
              <a:rPr lang="tr-TR" sz="2400" dirty="0">
                <a:ea typeface="MS PGothic" charset="0"/>
              </a:rPr>
              <a:t>Askerler</a:t>
            </a:r>
          </a:p>
          <a:p>
            <a:pPr lvl="1"/>
            <a:r>
              <a:rPr lang="tr-TR" sz="2400" dirty="0">
                <a:ea typeface="MS PGothic" charset="0"/>
              </a:rPr>
              <a:t>Personel</a:t>
            </a:r>
          </a:p>
        </p:txBody>
      </p:sp>
      <p:pic>
        <p:nvPicPr>
          <p:cNvPr id="10244" name="Picture 6" descr="G:\DirkTextbookN\Jpegs(All)\JpegsBatch3LateJuly\B69X5P.jpg"/>
          <p:cNvPicPr>
            <a:picLocks noChangeAspect="1" noChangeArrowheads="1"/>
          </p:cNvPicPr>
          <p:nvPr/>
        </p:nvPicPr>
        <p:blipFill>
          <a:blip r:embed="rId3">
            <a:extLst>
              <a:ext uri="{28A0092B-C50C-407E-A947-70E740481C1C}">
                <a14:useLocalDpi xmlns:a14="http://schemas.microsoft.com/office/drawing/2010/main" val="0"/>
              </a:ext>
            </a:extLst>
          </a:blip>
          <a:srcRect l="9599" t="31429" r="13055" b="7059"/>
          <a:stretch>
            <a:fillRect/>
          </a:stretch>
        </p:blipFill>
        <p:spPr bwMode="auto">
          <a:xfrm>
            <a:off x="4292635" y="4746694"/>
            <a:ext cx="3966633" cy="157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245" name="Picture 7" descr="G:\DirkTextbookN\Jpegs(All)\JpegsBatch3LateJuly\dreamstimesmall_19783235.jpg"/>
          <p:cNvPicPr>
            <a:picLocks noChangeAspect="1" noChangeArrowheads="1"/>
          </p:cNvPicPr>
          <p:nvPr/>
        </p:nvPicPr>
        <p:blipFill>
          <a:blip r:embed="rId4">
            <a:extLst>
              <a:ext uri="{28A0092B-C50C-407E-A947-70E740481C1C}">
                <a14:useLocalDpi xmlns:a14="http://schemas.microsoft.com/office/drawing/2010/main" val="0"/>
              </a:ext>
            </a:extLst>
          </a:blip>
          <a:srcRect l="23563" t="15578" r="3616" b="23637"/>
          <a:stretch>
            <a:fillRect/>
          </a:stretch>
        </p:blipFill>
        <p:spPr bwMode="auto">
          <a:xfrm>
            <a:off x="8369300" y="4746694"/>
            <a:ext cx="3572933" cy="1592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210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43">
                                            <p:txEl>
                                              <p:pRg st="0" end="0"/>
                                            </p:txEl>
                                          </p:spTgt>
                                        </p:tgtEl>
                                        <p:attrNameLst>
                                          <p:attrName>style.visibility</p:attrName>
                                        </p:attrNameLst>
                                      </p:cBhvr>
                                      <p:to>
                                        <p:strVal val="visible"/>
                                      </p:to>
                                    </p:set>
                                    <p:animEffect transition="in" filter="barn(inVertical)">
                                      <p:cBhvr>
                                        <p:cTn id="12" dur="500"/>
                                        <p:tgtEl>
                                          <p:spTgt spid="1024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0243">
                                            <p:txEl>
                                              <p:pRg st="2" end="2"/>
                                            </p:txEl>
                                          </p:spTgt>
                                        </p:tgtEl>
                                        <p:attrNameLst>
                                          <p:attrName>style.visibility</p:attrName>
                                        </p:attrNameLst>
                                      </p:cBhvr>
                                      <p:to>
                                        <p:strVal val="visible"/>
                                      </p:to>
                                    </p:set>
                                    <p:animEffect transition="in" filter="barn(inVertical)">
                                      <p:cBhvr>
                                        <p:cTn id="17" dur="500"/>
                                        <p:tgtEl>
                                          <p:spTgt spid="1024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10243">
                                            <p:txEl>
                                              <p:pRg st="3" end="3"/>
                                            </p:txEl>
                                          </p:spTgt>
                                        </p:tgtEl>
                                        <p:attrNameLst>
                                          <p:attrName>style.visibility</p:attrName>
                                        </p:attrNameLst>
                                      </p:cBhvr>
                                      <p:to>
                                        <p:strVal val="visible"/>
                                      </p:to>
                                    </p:set>
                                    <p:animEffect transition="in" filter="barn(inVertical)">
                                      <p:cBhvr>
                                        <p:cTn id="22" dur="500"/>
                                        <p:tgtEl>
                                          <p:spTgt spid="10243">
                                            <p:txEl>
                                              <p:pRg st="3" end="3"/>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10243">
                                            <p:txEl>
                                              <p:pRg st="4" end="4"/>
                                            </p:txEl>
                                          </p:spTgt>
                                        </p:tgtEl>
                                        <p:attrNameLst>
                                          <p:attrName>style.visibility</p:attrName>
                                        </p:attrNameLst>
                                      </p:cBhvr>
                                      <p:to>
                                        <p:strVal val="visible"/>
                                      </p:to>
                                    </p:set>
                                    <p:animEffect transition="in" filter="barn(inVertical)">
                                      <p:cBhvr>
                                        <p:cTn id="25" dur="500"/>
                                        <p:tgtEl>
                                          <p:spTgt spid="10243">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6" presetClass="entr" presetSubtype="21" fill="hold" nodeType="clickEffect">
                                  <p:stCondLst>
                                    <p:cond delay="0"/>
                                  </p:stCondLst>
                                  <p:childTnLst>
                                    <p:set>
                                      <p:cBhvr>
                                        <p:cTn id="29" dur="1" fill="hold">
                                          <p:stCondLst>
                                            <p:cond delay="0"/>
                                          </p:stCondLst>
                                        </p:cTn>
                                        <p:tgtEl>
                                          <p:spTgt spid="10243">
                                            <p:txEl>
                                              <p:pRg st="5" end="5"/>
                                            </p:txEl>
                                          </p:spTgt>
                                        </p:tgtEl>
                                        <p:attrNameLst>
                                          <p:attrName>style.visibility</p:attrName>
                                        </p:attrNameLst>
                                      </p:cBhvr>
                                      <p:to>
                                        <p:strVal val="visible"/>
                                      </p:to>
                                    </p:set>
                                    <p:animEffect transition="in" filter="barn(inVertical)">
                                      <p:cBhvr>
                                        <p:cTn id="30" dur="500"/>
                                        <p:tgtEl>
                                          <p:spTgt spid="1024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0243">
                                            <p:txEl>
                                              <p:pRg st="6" end="6"/>
                                            </p:txEl>
                                          </p:spTgt>
                                        </p:tgtEl>
                                        <p:attrNameLst>
                                          <p:attrName>style.visibility</p:attrName>
                                        </p:attrNameLst>
                                      </p:cBhvr>
                                      <p:to>
                                        <p:strVal val="visible"/>
                                      </p:to>
                                    </p:set>
                                    <p:animEffect transition="in" filter="barn(inVertical)">
                                      <p:cBhvr>
                                        <p:cTn id="35" dur="500"/>
                                        <p:tgtEl>
                                          <p:spTgt spid="10243">
                                            <p:txEl>
                                              <p:pRg st="6" end="6"/>
                                            </p:txEl>
                                          </p:spTgt>
                                        </p:tgtEl>
                                      </p:cBhvr>
                                    </p:animEffect>
                                  </p:childTnLst>
                                </p:cTn>
                              </p:par>
                              <p:par>
                                <p:cTn id="36" presetID="16" presetClass="entr" presetSubtype="21" fill="hold" nodeType="withEffect">
                                  <p:stCondLst>
                                    <p:cond delay="0"/>
                                  </p:stCondLst>
                                  <p:childTnLst>
                                    <p:set>
                                      <p:cBhvr>
                                        <p:cTn id="37" dur="1" fill="hold">
                                          <p:stCondLst>
                                            <p:cond delay="0"/>
                                          </p:stCondLst>
                                        </p:cTn>
                                        <p:tgtEl>
                                          <p:spTgt spid="10243">
                                            <p:txEl>
                                              <p:pRg st="7" end="7"/>
                                            </p:txEl>
                                          </p:spTgt>
                                        </p:tgtEl>
                                        <p:attrNameLst>
                                          <p:attrName>style.visibility</p:attrName>
                                        </p:attrNameLst>
                                      </p:cBhvr>
                                      <p:to>
                                        <p:strVal val="visible"/>
                                      </p:to>
                                    </p:set>
                                    <p:animEffect transition="in" filter="barn(inVertical)">
                                      <p:cBhvr>
                                        <p:cTn id="38" dur="500"/>
                                        <p:tgtEl>
                                          <p:spTgt spid="10243">
                                            <p:txEl>
                                              <p:pRg st="7" end="7"/>
                                            </p:txEl>
                                          </p:spTgt>
                                        </p:tgtEl>
                                      </p:cBhvr>
                                    </p:animEffect>
                                  </p:childTnLst>
                                </p:cTn>
                              </p:par>
                              <p:par>
                                <p:cTn id="39" presetID="16" presetClass="entr" presetSubtype="21" fill="hold" nodeType="withEffect">
                                  <p:stCondLst>
                                    <p:cond delay="0"/>
                                  </p:stCondLst>
                                  <p:childTnLst>
                                    <p:set>
                                      <p:cBhvr>
                                        <p:cTn id="40" dur="1" fill="hold">
                                          <p:stCondLst>
                                            <p:cond delay="0"/>
                                          </p:stCondLst>
                                        </p:cTn>
                                        <p:tgtEl>
                                          <p:spTgt spid="10243">
                                            <p:txEl>
                                              <p:pRg st="8" end="8"/>
                                            </p:txEl>
                                          </p:spTgt>
                                        </p:tgtEl>
                                        <p:attrNameLst>
                                          <p:attrName>style.visibility</p:attrName>
                                        </p:attrNameLst>
                                      </p:cBhvr>
                                      <p:to>
                                        <p:strVal val="visible"/>
                                      </p:to>
                                    </p:set>
                                    <p:animEffect transition="in" filter="barn(inVertical)">
                                      <p:cBhvr>
                                        <p:cTn id="41" dur="500"/>
                                        <p:tgtEl>
                                          <p:spTgt spid="10243">
                                            <p:txEl>
                                              <p:pRg st="8" end="8"/>
                                            </p:txEl>
                                          </p:spTgt>
                                        </p:tgtEl>
                                      </p:cBhvr>
                                    </p:animEffect>
                                  </p:childTnLst>
                                </p:cTn>
                              </p:par>
                              <p:par>
                                <p:cTn id="42" presetID="16" presetClass="entr" presetSubtype="21" fill="hold" nodeType="withEffect">
                                  <p:stCondLst>
                                    <p:cond delay="0"/>
                                  </p:stCondLst>
                                  <p:childTnLst>
                                    <p:set>
                                      <p:cBhvr>
                                        <p:cTn id="43" dur="1" fill="hold">
                                          <p:stCondLst>
                                            <p:cond delay="0"/>
                                          </p:stCondLst>
                                        </p:cTn>
                                        <p:tgtEl>
                                          <p:spTgt spid="10243">
                                            <p:txEl>
                                              <p:pRg st="9" end="9"/>
                                            </p:txEl>
                                          </p:spTgt>
                                        </p:tgtEl>
                                        <p:attrNameLst>
                                          <p:attrName>style.visibility</p:attrName>
                                        </p:attrNameLst>
                                      </p:cBhvr>
                                      <p:to>
                                        <p:strVal val="visible"/>
                                      </p:to>
                                    </p:set>
                                    <p:animEffect transition="in" filter="barn(inVertical)">
                                      <p:cBhvr>
                                        <p:cTn id="44" dur="500"/>
                                        <p:tgtEl>
                                          <p:spTgt spid="10243">
                                            <p:txEl>
                                              <p:pRg st="9" end="9"/>
                                            </p:txEl>
                                          </p:spTgt>
                                        </p:tgtEl>
                                      </p:cBhvr>
                                    </p:animEffect>
                                  </p:childTnLst>
                                </p:cTn>
                              </p:par>
                              <p:par>
                                <p:cTn id="45" presetID="16" presetClass="entr" presetSubtype="21" fill="hold" nodeType="withEffect">
                                  <p:stCondLst>
                                    <p:cond delay="0"/>
                                  </p:stCondLst>
                                  <p:childTnLst>
                                    <p:set>
                                      <p:cBhvr>
                                        <p:cTn id="46" dur="1" fill="hold">
                                          <p:stCondLst>
                                            <p:cond delay="0"/>
                                          </p:stCondLst>
                                        </p:cTn>
                                        <p:tgtEl>
                                          <p:spTgt spid="10244"/>
                                        </p:tgtEl>
                                        <p:attrNameLst>
                                          <p:attrName>style.visibility</p:attrName>
                                        </p:attrNameLst>
                                      </p:cBhvr>
                                      <p:to>
                                        <p:strVal val="visible"/>
                                      </p:to>
                                    </p:set>
                                    <p:animEffect transition="in" filter="barn(inVertical)">
                                      <p:cBhvr>
                                        <p:cTn id="47" dur="500"/>
                                        <p:tgtEl>
                                          <p:spTgt spid="10244"/>
                                        </p:tgtEl>
                                      </p:cBhvr>
                                    </p:animEffect>
                                  </p:childTnLst>
                                </p:cTn>
                              </p:par>
                              <p:par>
                                <p:cTn id="48" presetID="16" presetClass="entr" presetSubtype="21" fill="hold" nodeType="withEffect">
                                  <p:stCondLst>
                                    <p:cond delay="0"/>
                                  </p:stCondLst>
                                  <p:childTnLst>
                                    <p:set>
                                      <p:cBhvr>
                                        <p:cTn id="49" dur="1" fill="hold">
                                          <p:stCondLst>
                                            <p:cond delay="0"/>
                                          </p:stCondLst>
                                        </p:cTn>
                                        <p:tgtEl>
                                          <p:spTgt spid="10245"/>
                                        </p:tgtEl>
                                        <p:attrNameLst>
                                          <p:attrName>style.visibility</p:attrName>
                                        </p:attrNameLst>
                                      </p:cBhvr>
                                      <p:to>
                                        <p:strVal val="visible"/>
                                      </p:to>
                                    </p:set>
                                    <p:animEffect transition="in" filter="barn(inVertical)">
                                      <p:cBhvr>
                                        <p:cTn id="50" dur="500"/>
                                        <p:tgtEl>
                                          <p:spTgt spid="102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1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2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3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5305</TotalTime>
  <Words>3113</Words>
  <Application>Microsoft Macintosh PowerPoint</Application>
  <PresentationFormat>Widescreen</PresentationFormat>
  <Paragraphs>493</Paragraphs>
  <Slides>59</Slides>
  <Notes>59</Notes>
  <HiddenSlides>0</HiddenSlides>
  <MMClips>0</MMClips>
  <ScaleCrop>false</ScaleCrop>
  <HeadingPairs>
    <vt:vector size="6" baseType="variant">
      <vt:variant>
        <vt:lpstr>Fonts Used</vt:lpstr>
      </vt:variant>
      <vt:variant>
        <vt:i4>5</vt:i4>
      </vt:variant>
      <vt:variant>
        <vt:lpstr>Theme</vt:lpstr>
      </vt:variant>
      <vt:variant>
        <vt:i4>14</vt:i4>
      </vt:variant>
      <vt:variant>
        <vt:lpstr>Slide Titles</vt:lpstr>
      </vt:variant>
      <vt:variant>
        <vt:i4>59</vt:i4>
      </vt:variant>
    </vt:vector>
  </HeadingPairs>
  <TitlesOfParts>
    <vt:vector size="78" baseType="lpstr">
      <vt:lpstr>Arial</vt:lpstr>
      <vt:lpstr>Calibri</vt:lpstr>
      <vt:lpstr>Cambria</vt:lpstr>
      <vt:lpstr>Helvetica Neue</vt:lpstr>
      <vt:lpstr>Wingdings</vt:lpstr>
      <vt:lpstr>3_Office Theme</vt:lpstr>
      <vt:lpstr>5_Office Theme</vt:lpstr>
      <vt:lpstr>4_Office Theme</vt:lpstr>
      <vt:lpstr>7_Office Theme</vt:lpstr>
      <vt:lpstr>6_Office Theme</vt:lpstr>
      <vt:lpstr>8_Office Theme</vt:lpstr>
      <vt:lpstr>9_Office Theme</vt:lpstr>
      <vt:lpstr>10_Office Theme</vt:lpstr>
      <vt:lpstr>Office Theme</vt:lpstr>
      <vt:lpstr>11_Office Theme</vt:lpstr>
      <vt:lpstr>12_Office Theme</vt:lpstr>
      <vt:lpstr>13_Office Theme</vt:lpstr>
      <vt:lpstr>14_Office Theme</vt:lpstr>
      <vt:lpstr>1_Office Theme</vt:lpstr>
      <vt:lpstr>Ekonomi I</vt:lpstr>
      <vt:lpstr>Hafta #9 Konu Başlıkları</vt:lpstr>
      <vt:lpstr>Daha Önce</vt:lpstr>
      <vt:lpstr>PowerPoint Presentation</vt:lpstr>
      <vt:lpstr>Ekonomi: Ally Bank Commercial</vt:lpstr>
      <vt:lpstr>Önemli Sorular</vt:lpstr>
      <vt:lpstr>Fiyat Ayrımcılığı</vt:lpstr>
      <vt:lpstr>Fiyat Ayrımcılığı</vt:lpstr>
      <vt:lpstr>Fiyat Ayrımcılığının Örnekleri</vt:lpstr>
      <vt:lpstr>Fiyat Ayrımcılığı: Garip Bir Örnek</vt:lpstr>
      <vt:lpstr>Fiyat Ayrımcılığı: Hata</vt:lpstr>
      <vt:lpstr>Fiyat Ayrımcılığı</vt:lpstr>
      <vt:lpstr>Fiyat Ayrımcılığının Önemi</vt:lpstr>
      <vt:lpstr>PowerPoint Presentation</vt:lpstr>
      <vt:lpstr>PowerPoint Presentation</vt:lpstr>
      <vt:lpstr>Fiyat Ayrımcılığının Koşulları</vt:lpstr>
      <vt:lpstr>Tüketici Gruplarını Ayırt Etmek</vt:lpstr>
      <vt:lpstr>Şimdi sinemalarda: Ekonomi!</vt:lpstr>
      <vt:lpstr>Şimdi sinemalarda: Ekonomi!</vt:lpstr>
      <vt:lpstr>Tekrar Satımın Engellenmesi</vt:lpstr>
      <vt:lpstr>Arbitrajın Örnekleri</vt:lpstr>
      <vt:lpstr>Tek Fiyat vs. Fiyat Ayrımcılığı Üçüncü-Derece Fiyat Ayrımcılığı</vt:lpstr>
      <vt:lpstr>Grafiksel Özet</vt:lpstr>
      <vt:lpstr>Birinci-Derece (Tam) Fiyat Ayrımcılığı</vt:lpstr>
      <vt:lpstr>Uçak Bileti Fiyatları</vt:lpstr>
      <vt:lpstr>Birinci-Derece (Tam) Fiyat Ayrımcılığı</vt:lpstr>
      <vt:lpstr>Piyasa Yapılarının Karşılaştırılması</vt:lpstr>
      <vt:lpstr>Fiyat Ayrımcılığının Refah Etkileri</vt:lpstr>
      <vt:lpstr>Ekonomi: Extreme Couponing</vt:lpstr>
      <vt:lpstr>Sınıf Aktivitesi: Düşün-Eşleş-Paylaş Refah Analizi</vt:lpstr>
      <vt:lpstr>Sınıf Aktivitesi: Düşün-Eşleş-Paylaş Refah Analizi</vt:lpstr>
      <vt:lpstr>Sınıf Aktivitesi: Düşün-Eşleş-Paylaş Refah Analizi</vt:lpstr>
      <vt:lpstr>PowerPoint Presentation</vt:lpstr>
      <vt:lpstr>PowerPoint Presentation</vt:lpstr>
      <vt:lpstr>PowerPoint Presentation</vt:lpstr>
      <vt:lpstr>PowerPoint Presentation</vt:lpstr>
      <vt:lpstr>PowerPoint Presentation</vt:lpstr>
      <vt:lpstr>Sinema Salonlarında Fiyat Ayrımcılığı</vt:lpstr>
      <vt:lpstr>Sinema Salonlarında Fiyat Ayrımcılığı</vt:lpstr>
      <vt:lpstr>Kampüslerde Fiyat Ayrımcılığı</vt:lpstr>
      <vt:lpstr>Kampüslerde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Sonuç</vt:lpstr>
      <vt:lpstr>Özet</vt:lpstr>
      <vt:lpstr>Özet</vt:lpstr>
      <vt:lpstr>Örnek Sorular</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561</cp:revision>
  <dcterms:created xsi:type="dcterms:W3CDTF">2014-08-10T22:38:12Z</dcterms:created>
  <dcterms:modified xsi:type="dcterms:W3CDTF">2021-12-29T08:44:51Z</dcterms:modified>
</cp:coreProperties>
</file>

<file path=docProps/thumbnail.jpeg>
</file>